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86" r:id="rId4"/>
    <p:sldId id="291" r:id="rId5"/>
    <p:sldId id="258" r:id="rId6"/>
    <p:sldId id="259" r:id="rId7"/>
    <p:sldId id="287" r:id="rId8"/>
    <p:sldId id="277" r:id="rId9"/>
    <p:sldId id="288" r:id="rId10"/>
    <p:sldId id="276" r:id="rId11"/>
    <p:sldId id="285" r:id="rId12"/>
    <p:sldId id="293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84" r:id="rId30"/>
    <p:sldId id="292" r:id="rId31"/>
    <p:sldId id="283" r:id="rId32"/>
    <p:sldId id="294" r:id="rId33"/>
    <p:sldId id="278" r:id="rId34"/>
    <p:sldId id="280" r:id="rId35"/>
    <p:sldId id="281" r:id="rId36"/>
    <p:sldId id="282" r:id="rId37"/>
    <p:sldId id="279" r:id="rId38"/>
    <p:sldId id="289" r:id="rId39"/>
    <p:sldId id="290" r:id="rId40"/>
    <p:sldId id="311" r:id="rId41"/>
    <p:sldId id="309" r:id="rId42"/>
    <p:sldId id="310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12" r:id="rId55"/>
    <p:sldId id="306" r:id="rId56"/>
    <p:sldId id="307" r:id="rId57"/>
    <p:sldId id="308" r:id="rId5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33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126827\Desktop\SFEN%202015\images%20inventaire%20SFEN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126827\Desktop\SFEN%202015\images%20inventaire%20SFEN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126827\Desktop\SFEN%202015\images%20inventaire%20SFEN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'inventaire HA'!$C$7</c:f>
              <c:strCache>
                <c:ptCount val="1"/>
                <c:pt idx="0">
                  <c:v>t CU</c:v>
                </c:pt>
              </c:strCache>
            </c:strRef>
          </c:tx>
          <c:invertIfNegative val="0"/>
          <c:dLbls>
            <c:numFmt formatCode="General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'inventaire HA'!$D$6:$M$6</c:f>
              <c:strCache>
                <c:ptCount val="10"/>
                <c:pt idx="0">
                  <c:v>USA</c:v>
                </c:pt>
                <c:pt idx="1">
                  <c:v>Suede</c:v>
                </c:pt>
                <c:pt idx="2">
                  <c:v>Finlande</c:v>
                </c:pt>
                <c:pt idx="3">
                  <c:v>Belgique (ouvert)</c:v>
                </c:pt>
                <c:pt idx="4">
                  <c:v>Suisse </c:v>
                </c:pt>
                <c:pt idx="5">
                  <c:v>Allemagne</c:v>
                </c:pt>
                <c:pt idx="6">
                  <c:v>UK</c:v>
                </c:pt>
                <c:pt idx="7">
                  <c:v>Belgique (fermé)</c:v>
                </c:pt>
                <c:pt idx="8">
                  <c:v>Japon </c:v>
                </c:pt>
                <c:pt idx="9">
                  <c:v>France</c:v>
                </c:pt>
              </c:strCache>
            </c:strRef>
          </c:cat>
          <c:val>
            <c:numRef>
              <c:f>'inventaire HA'!$D$7:$M$7</c:f>
              <c:numCache>
                <c:formatCode>General</c:formatCode>
                <c:ptCount val="10"/>
                <c:pt idx="0">
                  <c:v>109300.0</c:v>
                </c:pt>
                <c:pt idx="1">
                  <c:v>9047.0</c:v>
                </c:pt>
                <c:pt idx="2">
                  <c:v>5531.0</c:v>
                </c:pt>
                <c:pt idx="3">
                  <c:v>4300.0</c:v>
                </c:pt>
                <c:pt idx="4">
                  <c:v>2435.0</c:v>
                </c:pt>
                <c:pt idx="5">
                  <c:v>18000.0</c:v>
                </c:pt>
                <c:pt idx="6">
                  <c:v>4700.0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2236872"/>
        <c:axId val="1777038056"/>
      </c:barChart>
      <c:catAx>
        <c:axId val="-2122236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777038056"/>
        <c:crosses val="autoZero"/>
        <c:auto val="1"/>
        <c:lblAlgn val="ctr"/>
        <c:lblOffset val="100"/>
        <c:noMultiLvlLbl val="0"/>
      </c:catAx>
      <c:valAx>
        <c:axId val="17770380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tonnes Combustible usé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22236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'inventaire HA'!$C$8</c:f>
              <c:strCache>
                <c:ptCount val="1"/>
                <c:pt idx="0">
                  <c:v>m3 colis primaire HA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'inventaire HA'!$D$6:$M$6</c:f>
              <c:strCache>
                <c:ptCount val="10"/>
                <c:pt idx="0">
                  <c:v>USA</c:v>
                </c:pt>
                <c:pt idx="1">
                  <c:v>Suede</c:v>
                </c:pt>
                <c:pt idx="2">
                  <c:v>Finlande</c:v>
                </c:pt>
                <c:pt idx="3">
                  <c:v>Belgique (ouvert)</c:v>
                </c:pt>
                <c:pt idx="4">
                  <c:v>Suisse </c:v>
                </c:pt>
                <c:pt idx="5">
                  <c:v>Allemagne</c:v>
                </c:pt>
                <c:pt idx="6">
                  <c:v>UK</c:v>
                </c:pt>
                <c:pt idx="7">
                  <c:v>Belgique (fermé)</c:v>
                </c:pt>
                <c:pt idx="8">
                  <c:v>Japon </c:v>
                </c:pt>
                <c:pt idx="9">
                  <c:v>France</c:v>
                </c:pt>
              </c:strCache>
            </c:strRef>
          </c:cat>
          <c:val>
            <c:numRef>
              <c:f>'inventaire HA'!$D$8:$M$8</c:f>
              <c:numCache>
                <c:formatCode>General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348.0</c:v>
                </c:pt>
                <c:pt idx="4">
                  <c:v>115.0</c:v>
                </c:pt>
                <c:pt idx="5">
                  <c:v>1575.0</c:v>
                </c:pt>
                <c:pt idx="6">
                  <c:v>1450.0</c:v>
                </c:pt>
                <c:pt idx="7">
                  <c:v>992.0</c:v>
                </c:pt>
                <c:pt idx="8">
                  <c:v>6084.0</c:v>
                </c:pt>
                <c:pt idx="9">
                  <c:v>10000.0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809464"/>
        <c:axId val="1776845832"/>
      </c:barChart>
      <c:catAx>
        <c:axId val="-2121809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776845832"/>
        <c:crosses val="autoZero"/>
        <c:auto val="1"/>
        <c:lblAlgn val="ctr"/>
        <c:lblOffset val="100"/>
        <c:noMultiLvlLbl val="0"/>
      </c:catAx>
      <c:valAx>
        <c:axId val="177684583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m3 colis primaires HA (verres)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21809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'inventaire MAVL'!$D$6</c:f>
              <c:strCache>
                <c:ptCount val="1"/>
                <c:pt idx="0">
                  <c:v>m3 colis primaire MAVL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'inventaire MAVL'!$E$5:$K$5</c:f>
              <c:strCache>
                <c:ptCount val="7"/>
                <c:pt idx="0">
                  <c:v>Belgique (ouvert)</c:v>
                </c:pt>
                <c:pt idx="1">
                  <c:v>Suisse</c:v>
                </c:pt>
                <c:pt idx="2">
                  <c:v>Allemagne</c:v>
                </c:pt>
                <c:pt idx="3">
                  <c:v>UK</c:v>
                </c:pt>
                <c:pt idx="4">
                  <c:v>Belgique (fermé)</c:v>
                </c:pt>
                <c:pt idx="5">
                  <c:v>Japon</c:v>
                </c:pt>
                <c:pt idx="6">
                  <c:v>France</c:v>
                </c:pt>
              </c:strCache>
            </c:strRef>
          </c:cat>
          <c:val>
            <c:numRef>
              <c:f>'inventaire MAVL'!$E$6:$K$6</c:f>
              <c:numCache>
                <c:formatCode>General</c:formatCode>
                <c:ptCount val="7"/>
                <c:pt idx="0">
                  <c:v>7704.0</c:v>
                </c:pt>
                <c:pt idx="1">
                  <c:v>4360.0</c:v>
                </c:pt>
                <c:pt idx="2">
                  <c:v>69231.0</c:v>
                </c:pt>
                <c:pt idx="3">
                  <c:v>275000.0</c:v>
                </c:pt>
                <c:pt idx="4">
                  <c:v>8710.0</c:v>
                </c:pt>
                <c:pt idx="5">
                  <c:v>18100.0</c:v>
                </c:pt>
                <c:pt idx="6">
                  <c:v>73000.0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6815048"/>
        <c:axId val="-2037601048"/>
      </c:barChart>
      <c:catAx>
        <c:axId val="177681504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37601048"/>
        <c:crosses val="autoZero"/>
        <c:auto val="1"/>
        <c:lblAlgn val="ctr"/>
        <c:lblOffset val="100"/>
        <c:noMultiLvlLbl val="0"/>
      </c:catAx>
      <c:valAx>
        <c:axId val="-2037601048"/>
        <c:scaling>
          <c:orientation val="minMax"/>
          <c:max val="400000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m3 colis de déchets MAVL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76815048"/>
        <c:crosses val="autoZero"/>
        <c:crossBetween val="between"/>
        <c:majorUnit val="100000.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A7EB3-EA88-4245-89B8-7C9DD77026E3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ADF90-878E-4298-85C0-71A509DC99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5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F7E36-7DB3-40A9-9303-451F01217370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ADF90-878E-4298-85C0-71A509DC99D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93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ADF90-878E-4298-85C0-71A509DC99D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514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E9155-6B21-4582-804E-5223E9B94F72}" type="slidenum">
              <a:rPr lang="fr-FR" altLang="fr-FR"/>
              <a:pPr/>
              <a:t>37</a:t>
            </a:fld>
            <a:endParaRPr lang="fr-FR" altLang="fr-FR"/>
          </a:p>
        </p:txBody>
      </p:sp>
      <p:sp>
        <p:nvSpPr>
          <p:cNvPr id="3512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512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9549" indent="-2844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7767" indent="-2275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2875" indent="-2275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7981" indent="-2275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3088" indent="-227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8195" indent="-227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3302" indent="-227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8408" indent="-227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BC948BE-9055-42A7-B1E3-954945507B7A}" type="slidenum">
              <a:rPr lang="fr-FR" smtClean="0"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62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9549" indent="-2844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7767" indent="-2275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2875" indent="-2275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7981" indent="-2275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3088" indent="-227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8195" indent="-227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3302" indent="-227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8408" indent="-227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BC948BE-9055-42A7-B1E3-954945507B7A}" type="slidenum">
              <a:rPr lang="fr-FR" smtClean="0"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62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39607" indent="-284464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37857" indent="-227571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592999" indent="-227571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48142" indent="-227571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03284" indent="-227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58427" indent="-227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13570" indent="-227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68712" indent="-227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737AC0-8256-4C6B-859B-437102B5C008}" type="slidenum">
              <a:rPr lang="fr-FR" altLang="fr-FR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fr-FR" altLang="fr-F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140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2FE2-1035-4A2A-A3C2-C38AE3CB4F49}" type="slidenum">
              <a:rPr lang="fr-FR" smtClean="0"/>
              <a:pPr/>
              <a:t>56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6483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6955" fontAlgn="base">
              <a:spcBef>
                <a:spcPct val="0"/>
              </a:spcBef>
              <a:spcAft>
                <a:spcPct val="0"/>
              </a:spcAft>
            </a:pPr>
            <a:fld id="{A9CA1F0C-DD12-4100-93FB-3DF8901CF0E4}" type="slidenum">
              <a:rPr lang="fr-FR" smtClean="0">
                <a:solidFill>
                  <a:prstClr val="black"/>
                </a:solidFill>
              </a:rPr>
              <a:pPr defTabSz="906955"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fr-F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1F20-55C9-4471-A207-B21D97FA4E38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9F88-7E06-45C0-896B-FA25B17DC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0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1F20-55C9-4471-A207-B21D97FA4E38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9F88-7E06-45C0-896B-FA25B17DC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32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1F20-55C9-4471-A207-B21D97FA4E38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9F88-7E06-45C0-896B-FA25B17DC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801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2015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|journées SF SFEN 28/03/2015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816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1F20-55C9-4471-A207-B21D97FA4E38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9F88-7E06-45C0-896B-FA25B17DC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39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1F20-55C9-4471-A207-B21D97FA4E38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9F88-7E06-45C0-896B-FA25B17DC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14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1F20-55C9-4471-A207-B21D97FA4E38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9F88-7E06-45C0-896B-FA25B17DC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31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1F20-55C9-4471-A207-B21D97FA4E38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9F88-7E06-45C0-896B-FA25B17DC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81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1F20-55C9-4471-A207-B21D97FA4E38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9F88-7E06-45C0-896B-FA25B17DC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70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1F20-55C9-4471-A207-B21D97FA4E38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9F88-7E06-45C0-896B-FA25B17DC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70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1F20-55C9-4471-A207-B21D97FA4E38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9F88-7E06-45C0-896B-FA25B17DC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35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1F20-55C9-4471-A207-B21D97FA4E38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9F88-7E06-45C0-896B-FA25B17DC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76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1F20-55C9-4471-A207-B21D97FA4E38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09F88-7E06-45C0-896B-FA25B17DCE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56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wmf"/><Relationship Id="rId3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591" y="1844824"/>
            <a:ext cx="7772400" cy="1470025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 smtClean="0"/>
              <a:t>La gestion des déchets nucléaires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Yves Bréchet</a:t>
            </a:r>
          </a:p>
          <a:p>
            <a:r>
              <a:rPr lang="fr-FR" dirty="0" smtClean="0"/>
              <a:t>Yves.Brechet@cea.fr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83568" y="116632"/>
            <a:ext cx="78488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Nancy, </a:t>
            </a:r>
            <a:r>
              <a:rPr lang="fr-FR" dirty="0" err="1" smtClean="0"/>
              <a:t>Academie</a:t>
            </a:r>
            <a:r>
              <a:rPr lang="fr-FR" dirty="0" smtClean="0"/>
              <a:t> des science de Lorraine,  22 novembre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639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71450"/>
            <a:ext cx="9075737" cy="652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338" y="0"/>
            <a:ext cx="9110662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G</a:t>
            </a:r>
            <a:r>
              <a:rPr lang="en-US" sz="2400" b="1" dirty="0">
                <a:solidFill>
                  <a:schemeClr val="bg1"/>
                </a:solidFill>
              </a:rPr>
              <a:t>lobal Nuclear Construction </a:t>
            </a:r>
            <a:r>
              <a:rPr lang="en-US" sz="2400" b="1" dirty="0" smtClean="0">
                <a:solidFill>
                  <a:schemeClr val="bg1"/>
                </a:solidFill>
              </a:rPr>
              <a:t>Plans</a:t>
            </a:r>
            <a:r>
              <a:rPr lang="en-US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700-1500 </a:t>
            </a:r>
            <a:r>
              <a:rPr lang="en-US" sz="2400" b="1" dirty="0" err="1">
                <a:solidFill>
                  <a:schemeClr val="bg1"/>
                </a:solidFill>
                <a:sym typeface="Wingdings" panose="05000000000000000000" pitchFamily="2" charset="2"/>
              </a:rPr>
              <a:t>GWe</a:t>
            </a:r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 by  2050?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2933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 smtClean="0"/>
              <a:t>LA SITUATION INTERNATIONALE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265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868346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Le stockage : la solution de gestion à long terme</a:t>
            </a:r>
            <a:endParaRPr lang="fr-FR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00034" y="1142984"/>
            <a:ext cx="81439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40098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rgbClr val="003B8E"/>
                </a:solidFill>
              </a:rPr>
              <a:t> En raison de la décroissance naturelle de la radioactivité, les déchets radioactifs ont la particularité de voir leur </a:t>
            </a:r>
            <a:r>
              <a:rPr lang="fr-FR" b="1" dirty="0" smtClean="0">
                <a:solidFill>
                  <a:srgbClr val="C40098"/>
                </a:solidFill>
              </a:rPr>
              <a:t>dangerosité diminuer progressivement dans le temps</a:t>
            </a:r>
            <a:r>
              <a:rPr lang="fr-FR" dirty="0" smtClean="0">
                <a:solidFill>
                  <a:srgbClr val="003B8E"/>
                </a:solidFill>
              </a:rPr>
              <a:t>. En fonction des déchets, cette décroissance peut prendre de quelques jours à plusieurs centaines de milliers d’années. </a:t>
            </a:r>
          </a:p>
          <a:p>
            <a:pPr algn="just">
              <a:buClr>
                <a:srgbClr val="C40098"/>
              </a:buClr>
              <a:buFont typeface="Wingdings" pitchFamily="2" charset="2"/>
              <a:buChar char="Ø"/>
            </a:pPr>
            <a:endParaRPr lang="fr-FR" dirty="0" smtClean="0">
              <a:solidFill>
                <a:srgbClr val="003B8E"/>
              </a:solidFill>
            </a:endParaRPr>
          </a:p>
          <a:p>
            <a:pPr algn="just">
              <a:buClr>
                <a:srgbClr val="C40098"/>
              </a:buClr>
              <a:buFont typeface="Wingdings" pitchFamily="2" charset="2"/>
              <a:buChar char="Ø"/>
            </a:pPr>
            <a:endParaRPr lang="fr-FR" dirty="0" smtClean="0">
              <a:solidFill>
                <a:srgbClr val="003B8E"/>
              </a:solidFill>
            </a:endParaRPr>
          </a:p>
          <a:p>
            <a:pPr algn="just">
              <a:buClr>
                <a:srgbClr val="C40098"/>
              </a:buClr>
              <a:buFont typeface="Wingdings" pitchFamily="2" charset="2"/>
              <a:buChar char="Ø"/>
            </a:pPr>
            <a:endParaRPr lang="fr-FR" dirty="0" smtClean="0">
              <a:solidFill>
                <a:srgbClr val="003B8E"/>
              </a:solidFill>
            </a:endParaRPr>
          </a:p>
          <a:p>
            <a:pPr algn="just">
              <a:buClr>
                <a:srgbClr val="C40098"/>
              </a:buClr>
              <a:buFont typeface="Wingdings" pitchFamily="2" charset="2"/>
              <a:buChar char="Ø"/>
            </a:pPr>
            <a:endParaRPr lang="fr-FR" dirty="0" smtClean="0">
              <a:solidFill>
                <a:srgbClr val="003B8E"/>
              </a:solidFill>
            </a:endParaRPr>
          </a:p>
          <a:p>
            <a:pPr algn="just">
              <a:buClr>
                <a:srgbClr val="C40098"/>
              </a:buClr>
              <a:buFont typeface="Wingdings" pitchFamily="2" charset="2"/>
              <a:buChar char="Ø"/>
            </a:pPr>
            <a:endParaRPr lang="fr-FR" dirty="0" smtClean="0">
              <a:solidFill>
                <a:srgbClr val="003B8E"/>
              </a:solidFill>
            </a:endParaRPr>
          </a:p>
          <a:p>
            <a:pPr algn="just"/>
            <a:endParaRPr lang="fr-FR" dirty="0" smtClean="0">
              <a:solidFill>
                <a:srgbClr val="003B8E"/>
              </a:solidFill>
            </a:endParaRPr>
          </a:p>
          <a:p>
            <a:pPr algn="just">
              <a:buClr>
                <a:srgbClr val="C40098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rgbClr val="003B8E"/>
                </a:solidFill>
              </a:rPr>
              <a:t> La solution pour protéger l’homme et l’environnement du danger que les déchets représentent est de les </a:t>
            </a:r>
            <a:r>
              <a:rPr lang="fr-FR" b="1" dirty="0" smtClean="0">
                <a:solidFill>
                  <a:srgbClr val="C40098"/>
                </a:solidFill>
              </a:rPr>
              <a:t>isoler le temps nécessaire à cette décroissance radioactive. </a:t>
            </a:r>
          </a:p>
          <a:p>
            <a:pPr algn="just"/>
            <a:endParaRPr lang="fr-FR" dirty="0" smtClean="0">
              <a:solidFill>
                <a:srgbClr val="003B8E"/>
              </a:solidFill>
            </a:endParaRPr>
          </a:p>
          <a:p>
            <a:pPr algn="just">
              <a:buClr>
                <a:srgbClr val="C40098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rgbClr val="003B8E"/>
                </a:solidFill>
              </a:rPr>
              <a:t> C’est pourquoi en complément de l’entreposage, solution provisoire, la France, comme de nombreux autres pays, a fait le choix du </a:t>
            </a:r>
            <a:r>
              <a:rPr lang="fr-FR" b="1" dirty="0" smtClean="0">
                <a:solidFill>
                  <a:srgbClr val="C40098"/>
                </a:solidFill>
              </a:rPr>
              <a:t>stockage </a:t>
            </a:r>
            <a:r>
              <a:rPr lang="fr-FR" dirty="0" smtClean="0">
                <a:solidFill>
                  <a:srgbClr val="003B8E"/>
                </a:solidFill>
              </a:rPr>
              <a:t>comme solution de gestion à long terme.</a:t>
            </a:r>
          </a:p>
          <a:p>
            <a:pPr algn="just"/>
            <a:endParaRPr lang="fr-FR" sz="1600" dirty="0" smtClean="0">
              <a:solidFill>
                <a:srgbClr val="003B8E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00306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532010" y="6454448"/>
            <a:ext cx="519130" cy="365125"/>
          </a:xfrm>
          <a:prstGeom prst="rect">
            <a:avLst/>
          </a:prstGeom>
        </p:spPr>
        <p:txBody>
          <a:bodyPr/>
          <a:lstStyle/>
          <a:p>
            <a:fld id="{3F31099B-3674-415A-8495-B5B94815B494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289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2752"/>
            <a:ext cx="9396536" cy="90872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Donnes d’inventaire colis HA (Haute activité</a:t>
            </a:r>
            <a:r>
              <a:rPr lang="fr-FR" dirty="0" smtClean="0"/>
              <a:t>)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graphicFrame>
        <p:nvGraphicFramePr>
          <p:cNvPr id="7" name="Graphique 6"/>
          <p:cNvGraphicFramePr/>
          <p:nvPr/>
        </p:nvGraphicFramePr>
        <p:xfrm>
          <a:off x="611560" y="1340768"/>
          <a:ext cx="8192044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/>
          <p:nvPr/>
        </p:nvGraphicFramePr>
        <p:xfrm>
          <a:off x="539552" y="3648869"/>
          <a:ext cx="828091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619672" y="980728"/>
            <a:ext cx="20162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Cycle ouvert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3779912" y="980728"/>
            <a:ext cx="266429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Cycle mixte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732240" y="980728"/>
            <a:ext cx="172819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Cycle fermé</a:t>
            </a:r>
            <a:endParaRPr lang="fr-FR" sz="1600" dirty="0"/>
          </a:p>
        </p:txBody>
      </p:sp>
      <p:sp>
        <p:nvSpPr>
          <p:cNvPr id="12" name="Rectangle 11"/>
          <p:cNvSpPr/>
          <p:nvPr/>
        </p:nvSpPr>
        <p:spPr>
          <a:xfrm>
            <a:off x="1619672" y="1340768"/>
            <a:ext cx="2016224" cy="4896544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779912" y="1340768"/>
            <a:ext cx="2664296" cy="4896544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732240" y="1340768"/>
            <a:ext cx="1944216" cy="4896544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62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4000" dirty="0" smtClean="0"/>
              <a:t>Données d’inventaire colis MAVL </a:t>
            </a:r>
            <a:endParaRPr lang="fr-FR" sz="4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graphicFrame>
        <p:nvGraphicFramePr>
          <p:cNvPr id="7" name="Graphique 6"/>
          <p:cNvGraphicFramePr/>
          <p:nvPr/>
        </p:nvGraphicFramePr>
        <p:xfrm>
          <a:off x="827584" y="1700808"/>
          <a:ext cx="763284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051720" y="1124744"/>
            <a:ext cx="352839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Cycle mixte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5652120" y="1124744"/>
            <a:ext cx="230425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Cycle fermé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2051720" y="1484784"/>
            <a:ext cx="3528392" cy="4104456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652120" y="1484784"/>
            <a:ext cx="2592288" cy="4104456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79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Les configurations de sites a l’étude </a:t>
            </a:r>
            <a:endParaRPr lang="fr-FR" sz="4000" dirty="0"/>
          </a:p>
        </p:txBody>
      </p:sp>
      <p:graphicFrame>
        <p:nvGraphicFramePr>
          <p:cNvPr id="25" name="Espace réservé du contenu 24"/>
          <p:cNvGraphicFramePr>
            <a:graphicFrameLocks noGrp="1"/>
          </p:cNvGraphicFramePr>
          <p:nvPr>
            <p:ph idx="1"/>
          </p:nvPr>
        </p:nvGraphicFramePr>
        <p:xfrm>
          <a:off x="755576" y="5373216"/>
          <a:ext cx="6120684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145"/>
                <a:gridCol w="536246"/>
                <a:gridCol w="682885"/>
                <a:gridCol w="556426"/>
                <a:gridCol w="556426"/>
                <a:gridCol w="556426"/>
                <a:gridCol w="556426"/>
                <a:gridCol w="556426"/>
                <a:gridCol w="556426"/>
                <a:gridCol w="556426"/>
                <a:gridCol w="556426"/>
              </a:tblGrid>
              <a:tr h="252224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bg1"/>
                          </a:solidFill>
                        </a:rPr>
                        <a:t>-200</a:t>
                      </a:r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bg1"/>
                          </a:solidFill>
                        </a:rPr>
                        <a:t>-500</a:t>
                      </a:r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bg1"/>
                          </a:solidFill>
                        </a:rPr>
                        <a:t>-475</a:t>
                      </a:r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bg1"/>
                          </a:solidFill>
                        </a:rPr>
                        <a:t>-420</a:t>
                      </a:r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bg1"/>
                          </a:solidFill>
                        </a:rPr>
                        <a:t>-600</a:t>
                      </a:r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bg1"/>
                          </a:solidFill>
                        </a:rPr>
                        <a:t>-900</a:t>
                      </a:r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bg1"/>
                          </a:solidFill>
                        </a:rPr>
                        <a:t>-650</a:t>
                      </a:r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bg1"/>
                          </a:solidFill>
                        </a:rPr>
                        <a:t>-240</a:t>
                      </a:r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bg1"/>
                          </a:solidFill>
                        </a:rPr>
                        <a:t>-1000</a:t>
                      </a:r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bg1"/>
                          </a:solidFill>
                        </a:rPr>
                        <a:t>ou -500</a:t>
                      </a:r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bg1"/>
                          </a:solidFill>
                        </a:rPr>
                        <a:t>-500</a:t>
                      </a:r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51832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aseline="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755576" y="1700808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07504" y="14127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surface</a:t>
            </a:r>
            <a:endParaRPr lang="fr-FR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17728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-100m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31409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-500m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-1000m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827584" y="1772816"/>
            <a:ext cx="36004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835696" y="1772816"/>
            <a:ext cx="360040" cy="1584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83768" y="1772816"/>
            <a:ext cx="360040" cy="14401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987824" y="1772816"/>
            <a:ext cx="360040" cy="1944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563888" y="1772816"/>
            <a:ext cx="360040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211960" y="1772816"/>
            <a:ext cx="360040" cy="20162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292080" y="1772816"/>
            <a:ext cx="360040" cy="30963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724128" y="1772816"/>
            <a:ext cx="360040" cy="158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372200" y="1772816"/>
            <a:ext cx="360040" cy="158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716016" y="1772816"/>
            <a:ext cx="360040" cy="8640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331640" y="1772816"/>
            <a:ext cx="36004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6" name="Tableau 25"/>
          <p:cNvGraphicFramePr>
            <a:graphicFrameLocks noGrp="1"/>
          </p:cNvGraphicFramePr>
          <p:nvPr/>
        </p:nvGraphicFramePr>
        <p:xfrm>
          <a:off x="7020272" y="5373216"/>
          <a:ext cx="1872208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</a:tblGrid>
              <a:tr h="3600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Profondeur (m)</a:t>
                      </a:r>
                      <a:endParaRPr lang="fr-FR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Alvéoles stockage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7164288" y="4293096"/>
            <a:ext cx="2880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164288" y="4653136"/>
            <a:ext cx="288032" cy="2964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164288" y="501317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7596336" y="429309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Roche cristalline</a:t>
            </a:r>
            <a:endParaRPr lang="fr-FR" sz="1200" dirty="0"/>
          </a:p>
        </p:txBody>
      </p:sp>
      <p:sp>
        <p:nvSpPr>
          <p:cNvPr id="32" name="ZoneTexte 31"/>
          <p:cNvSpPr txBox="1"/>
          <p:nvPr/>
        </p:nvSpPr>
        <p:spPr>
          <a:xfrm>
            <a:off x="7596336" y="465313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Roche argileuse</a:t>
            </a:r>
            <a:endParaRPr lang="fr-FR" sz="1200" dirty="0"/>
          </a:p>
        </p:txBody>
      </p:sp>
      <p:sp>
        <p:nvSpPr>
          <p:cNvPr id="33" name="ZoneTexte 32"/>
          <p:cNvSpPr txBox="1"/>
          <p:nvPr/>
        </p:nvSpPr>
        <p:spPr>
          <a:xfrm>
            <a:off x="7596336" y="501317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Roche saline</a:t>
            </a:r>
            <a:endParaRPr lang="fr-FR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19362" cy="37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Résultat de recherche d'images pour &quot;drapeaux franca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199" y="1412776"/>
            <a:ext cx="43327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268760"/>
            <a:ext cx="696636" cy="46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448546"/>
            <a:ext cx="382025" cy="18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429818"/>
            <a:ext cx="384385" cy="23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832569" y="1412776"/>
            <a:ext cx="45719" cy="29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1412220"/>
            <a:ext cx="366880" cy="24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1340768"/>
            <a:ext cx="543783" cy="33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30265" y="1412776"/>
            <a:ext cx="423564" cy="25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692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988" y="52752"/>
            <a:ext cx="8716492" cy="908720"/>
          </a:xfrm>
        </p:spPr>
        <p:txBody>
          <a:bodyPr>
            <a:normAutofit/>
          </a:bodyPr>
          <a:lstStyle/>
          <a:p>
            <a:r>
              <a:rPr lang="fr-FR" dirty="0" smtClean="0"/>
              <a:t>Etat des déploiements industriels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1187624" y="5013176"/>
            <a:ext cx="57606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87624" y="5517232"/>
            <a:ext cx="576064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123728" y="494116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Conception industrielle (APS/APD)</a:t>
            </a:r>
            <a:endParaRPr lang="fr-FR" dirty="0"/>
          </a:p>
        </p:txBody>
      </p:sp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88" y="1628800"/>
            <a:ext cx="8968012" cy="294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ZoneTexte 31"/>
          <p:cNvSpPr txBox="1"/>
          <p:nvPr/>
        </p:nvSpPr>
        <p:spPr>
          <a:xfrm>
            <a:off x="2195736" y="544522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Exploitation industrielle (+ fermeture)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685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8" name="Image 7" descr="Capture d’écran 2016-01-23 à 18.38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4101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9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apture d’écran 2016-01-23 à 18.35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5" y="116632"/>
            <a:ext cx="884311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0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 d’écran 2016-01-23 à 18.40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910424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0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LE CONTEXTE</a:t>
            </a:r>
          </a:p>
          <a:p>
            <a:endParaRPr lang="fr-FR" dirty="0" smtClean="0"/>
          </a:p>
          <a:p>
            <a:r>
              <a:rPr lang="fr-FR" dirty="0" smtClean="0"/>
              <a:t>LA SITUATION INTERNATIONALE</a:t>
            </a:r>
          </a:p>
          <a:p>
            <a:endParaRPr lang="fr-FR" dirty="0" smtClean="0"/>
          </a:p>
          <a:p>
            <a:r>
              <a:rPr lang="fr-FR" dirty="0" smtClean="0"/>
              <a:t>LA SITUATION EN FRANCE</a:t>
            </a:r>
          </a:p>
          <a:p>
            <a:endParaRPr lang="fr-FR" dirty="0" smtClean="0"/>
          </a:p>
          <a:p>
            <a:r>
              <a:rPr lang="fr-FR" dirty="0" smtClean="0"/>
              <a:t>CONCLUSIONS 	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3"/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879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apture d’écran 2016-01-23 à 18.42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5737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4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Capture d’écran 2016-01-23 à 18.43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5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5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apture d’écran 2016-01-23 à 18.45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5958"/>
            <a:ext cx="8864637" cy="66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2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6" name="Image 5" descr="Capture d’écran 2016-01-23 à 18.46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526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4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7" name="Image 6" descr="Capture d’écran 2016-01-23 à 18.48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2" cy="6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8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Situation en Belgique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5445224"/>
            <a:ext cx="8172464" cy="792088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fr-FR" i="1" dirty="0" smtClean="0"/>
              <a:t>« Nous avons pu démontrer qu'il est possible de construire des puits et des galeries dans des couches d'argile profondes à l'aide de méthodes industrielles. » explique Marc </a:t>
            </a:r>
            <a:r>
              <a:rPr lang="fr-FR" i="1" dirty="0" err="1" smtClean="0"/>
              <a:t>Demarche</a:t>
            </a:r>
            <a:r>
              <a:rPr lang="fr-FR" i="1" dirty="0" smtClean="0"/>
              <a:t>, président d'EURIDICE, mars 2015.</a:t>
            </a:r>
            <a:endParaRPr lang="fr-FR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6" name="Image 5" descr="Sans ti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231900"/>
            <a:ext cx="6193536" cy="421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3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251520" y="1556792"/>
          <a:ext cx="8568954" cy="482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/>
                <a:gridCol w="2856318"/>
                <a:gridCol w="2856318"/>
              </a:tblGrid>
              <a:tr h="4588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MERITES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LIMITES</a:t>
                      </a:r>
                      <a:endParaRPr lang="fr-FR" dirty="0"/>
                    </a:p>
                  </a:txBody>
                  <a:tcPr/>
                </a:tc>
              </a:tr>
              <a:tr h="792057">
                <a:tc>
                  <a:txBody>
                    <a:bodyPr/>
                    <a:lstStyle/>
                    <a:p>
                      <a:r>
                        <a:rPr lang="fr-FR" dirty="0" smtClean="0"/>
                        <a:t>FINANCEMENT PROJET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Fond dédié chez les producteurs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Non libératoire (propriété des déchets)</a:t>
                      </a:r>
                      <a:endParaRPr lang="fr-FR" dirty="0"/>
                    </a:p>
                  </a:txBody>
                  <a:tcPr/>
                </a:tc>
              </a:tr>
              <a:tr h="792057">
                <a:tc>
                  <a:txBody>
                    <a:bodyPr/>
                    <a:lstStyle/>
                    <a:p>
                      <a:r>
                        <a:rPr lang="fr-FR" dirty="0" smtClean="0"/>
                        <a:t>GEOLOGIE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dirty="0" smtClean="0"/>
                        <a:t> Performance</a:t>
                      </a:r>
                      <a:r>
                        <a:rPr lang="fr-FR" baseline="0" dirty="0" smtClean="0"/>
                        <a:t> de confinement de l’argile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aseline="0" dirty="0" smtClean="0"/>
                        <a:t> Pas de besoin de BOV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Infrastructure souterraine</a:t>
                      </a:r>
                      <a:r>
                        <a:rPr lang="fr-FR" baseline="0" dirty="0" smtClean="0"/>
                        <a:t> à revêtements béton</a:t>
                      </a:r>
                      <a:endParaRPr lang="fr-FR" dirty="0"/>
                    </a:p>
                  </a:txBody>
                  <a:tcPr/>
                </a:tc>
              </a:tr>
              <a:tr h="837316">
                <a:tc>
                  <a:txBody>
                    <a:bodyPr/>
                    <a:lstStyle/>
                    <a:p>
                      <a:r>
                        <a:rPr lang="fr-FR" dirty="0" smtClean="0"/>
                        <a:t>DEPLOIEMENT</a:t>
                      </a:r>
                      <a:r>
                        <a:rPr lang="fr-FR" baseline="0" dirty="0" smtClean="0"/>
                        <a:t> INDUSTRIEL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dirty="0" smtClean="0"/>
                        <a:t> Choix du stockage géologique décidé par la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loi de 2006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dirty="0" smtClean="0"/>
                        <a:t>Calendrier</a:t>
                      </a:r>
                      <a:r>
                        <a:rPr lang="fr-FR" baseline="0" dirty="0" smtClean="0"/>
                        <a:t> instauré par la loi (2006, TSN)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aseline="0" dirty="0" smtClean="0"/>
                        <a:t> Site sélectionné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dirty="0" smtClean="0"/>
                        <a:t> DAC décalé de +2 ans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dirty="0" smtClean="0"/>
                        <a:t> DAC déposé en Suède et Finlande</a:t>
                      </a:r>
                      <a:endParaRPr lang="fr-FR" dirty="0"/>
                    </a:p>
                  </a:txBody>
                  <a:tcPr/>
                </a:tc>
              </a:tr>
              <a:tr h="4588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588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000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6" name="Image 5" descr="Capture d’écran 2016-01-23 à 18.51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76319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7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Impacts dosimétriques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968552"/>
          </a:xfrm>
        </p:spPr>
        <p:txBody>
          <a:bodyPr/>
          <a:lstStyle/>
          <a:p>
            <a:pPr lvl="1"/>
            <a:endParaRPr lang="fr-FR" sz="1400" dirty="0" smtClean="0"/>
          </a:p>
          <a:p>
            <a:pPr lvl="1"/>
            <a:endParaRPr lang="fr-FR" sz="14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28</a:t>
            </a:fld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611560" y="2564904"/>
          <a:ext cx="777686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Dose estimée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Limite règlementaire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Max pour le travailleur</a:t>
                      </a:r>
                      <a:r>
                        <a:rPr lang="fr-FR" baseline="0" dirty="0" smtClean="0"/>
                        <a:t> : </a:t>
                      </a:r>
                      <a:r>
                        <a:rPr lang="fr-FR" dirty="0" smtClean="0"/>
                        <a:t>100 µSv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50000 µSv/an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Max pour le public : 1 &lt; 10 µSv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DOE </a:t>
                      </a:r>
                      <a:r>
                        <a:rPr lang="fr-FR" dirty="0" err="1" smtClean="0"/>
                        <a:t>limit</a:t>
                      </a:r>
                      <a:r>
                        <a:rPr lang="fr-FR" dirty="0" smtClean="0"/>
                        <a:t> (adultes)</a:t>
                      </a:r>
                      <a:r>
                        <a:rPr lang="fr-FR" baseline="0" dirty="0" smtClean="0"/>
                        <a:t> 1000 µSv/an</a:t>
                      </a:r>
                    </a:p>
                    <a:p>
                      <a:r>
                        <a:rPr lang="fr-FR" baseline="0" dirty="0" smtClean="0"/>
                        <a:t>DOE limite (enfant) 250 µSv/an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Bruit fond naturel WIPP   3100 µSv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EPA Air standard par inhalation : 100 µSv/an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58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 smtClean="0"/>
              <a:t>LA SITUATION FRANCAISE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527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 smtClean="0"/>
              <a:t>LE CONTEXTE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448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33" y="274638"/>
            <a:ext cx="8685147" cy="70609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Les principes de gestion des déchets radioactifs</a:t>
            </a:r>
            <a:endParaRPr lang="fr-FR" sz="32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532010" y="6454448"/>
            <a:ext cx="519130" cy="365125"/>
          </a:xfrm>
          <a:prstGeom prst="rect">
            <a:avLst/>
          </a:prstGeom>
        </p:spPr>
        <p:txBody>
          <a:bodyPr/>
          <a:lstStyle/>
          <a:p>
            <a:fld id="{3F31099B-3674-415A-8495-B5B94815B494}" type="slidenum">
              <a:rPr lang="fr-FR" smtClean="0"/>
              <a:pPr/>
              <a:t>30</a:t>
            </a:fld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17161" y="3140968"/>
            <a:ext cx="8739290" cy="3078983"/>
            <a:chOff x="55537" y="941937"/>
            <a:chExt cx="8739290" cy="3078983"/>
          </a:xfrm>
        </p:grpSpPr>
        <p:grpSp>
          <p:nvGrpSpPr>
            <p:cNvPr id="9" name="Groupe 8"/>
            <p:cNvGrpSpPr/>
            <p:nvPr/>
          </p:nvGrpSpPr>
          <p:grpSpPr>
            <a:xfrm>
              <a:off x="550022" y="941937"/>
              <a:ext cx="8244805" cy="910449"/>
              <a:chOff x="431800" y="4031439"/>
              <a:chExt cx="8244805" cy="910449"/>
            </a:xfrm>
          </p:grpSpPr>
          <p:grpSp>
            <p:nvGrpSpPr>
              <p:cNvPr id="13" name="Groupe 12"/>
              <p:cNvGrpSpPr/>
              <p:nvPr/>
            </p:nvGrpSpPr>
            <p:grpSpPr>
              <a:xfrm>
                <a:off x="431800" y="4211230"/>
                <a:ext cx="8244805" cy="730658"/>
                <a:chOff x="431800" y="4211230"/>
                <a:chExt cx="8244805" cy="730658"/>
              </a:xfrm>
            </p:grpSpPr>
            <p:grpSp>
              <p:nvGrpSpPr>
                <p:cNvPr id="17" name="Groupe 16"/>
                <p:cNvGrpSpPr/>
                <p:nvPr/>
              </p:nvGrpSpPr>
              <p:grpSpPr>
                <a:xfrm>
                  <a:off x="431800" y="4211230"/>
                  <a:ext cx="8244805" cy="730658"/>
                  <a:chOff x="431800" y="4211230"/>
                  <a:chExt cx="8244805" cy="730658"/>
                </a:xfrm>
              </p:grpSpPr>
              <p:grpSp>
                <p:nvGrpSpPr>
                  <p:cNvPr id="24" name="Groupe 23"/>
                  <p:cNvGrpSpPr/>
                  <p:nvPr/>
                </p:nvGrpSpPr>
                <p:grpSpPr>
                  <a:xfrm>
                    <a:off x="7092280" y="4221164"/>
                    <a:ext cx="1584325" cy="720724"/>
                    <a:chOff x="2168525" y="4211230"/>
                    <a:chExt cx="1584325" cy="720724"/>
                  </a:xfrm>
                </p:grpSpPr>
                <p:sp>
                  <p:nvSpPr>
                    <p:cNvPr id="40" name="Pentagone 39"/>
                    <p:cNvSpPr/>
                    <p:nvPr/>
                  </p:nvSpPr>
                  <p:spPr>
                    <a:xfrm>
                      <a:off x="2168525" y="4211230"/>
                      <a:ext cx="1584325" cy="720724"/>
                    </a:xfrm>
                    <a:prstGeom prst="homePlate">
                      <a:avLst>
                        <a:gd name="adj" fmla="val 38106"/>
                      </a:avLst>
                    </a:prstGeom>
                    <a:solidFill>
                      <a:srgbClr val="34790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1600" dirty="0" err="1" smtClean="0"/>
                    </a:p>
                  </p:txBody>
                </p:sp>
                <p:sp>
                  <p:nvSpPr>
                    <p:cNvPr id="41" name="Pentagone 40"/>
                    <p:cNvSpPr/>
                    <p:nvPr/>
                  </p:nvSpPr>
                  <p:spPr>
                    <a:xfrm>
                      <a:off x="2168525" y="4211230"/>
                      <a:ext cx="287659" cy="720724"/>
                    </a:xfrm>
                    <a:prstGeom prst="homePlate">
                      <a:avLst>
                        <a:gd name="adj" fmla="val 97966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1600" dirty="0" err="1" smtClean="0"/>
                    </a:p>
                  </p:txBody>
                </p:sp>
              </p:grpSp>
              <p:grpSp>
                <p:nvGrpSpPr>
                  <p:cNvPr id="25" name="Groupe 24"/>
                  <p:cNvGrpSpPr/>
                  <p:nvPr/>
                </p:nvGrpSpPr>
                <p:grpSpPr>
                  <a:xfrm>
                    <a:off x="5759450" y="4217318"/>
                    <a:ext cx="1584325" cy="720724"/>
                    <a:chOff x="2168525" y="4211230"/>
                    <a:chExt cx="1584325" cy="720724"/>
                  </a:xfrm>
                </p:grpSpPr>
                <p:sp>
                  <p:nvSpPr>
                    <p:cNvPr id="38" name="Pentagone 37"/>
                    <p:cNvSpPr/>
                    <p:nvPr/>
                  </p:nvSpPr>
                  <p:spPr>
                    <a:xfrm>
                      <a:off x="2168525" y="4211230"/>
                      <a:ext cx="1584325" cy="720724"/>
                    </a:xfrm>
                    <a:prstGeom prst="homePlate">
                      <a:avLst>
                        <a:gd name="adj" fmla="val 38106"/>
                      </a:avLst>
                    </a:prstGeom>
                    <a:solidFill>
                      <a:srgbClr val="CC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1600" dirty="0" err="1" smtClean="0"/>
                    </a:p>
                  </p:txBody>
                </p:sp>
                <p:sp>
                  <p:nvSpPr>
                    <p:cNvPr id="39" name="Pentagone 38"/>
                    <p:cNvSpPr/>
                    <p:nvPr/>
                  </p:nvSpPr>
                  <p:spPr>
                    <a:xfrm>
                      <a:off x="2168525" y="4211230"/>
                      <a:ext cx="287659" cy="720724"/>
                    </a:xfrm>
                    <a:prstGeom prst="homePlate">
                      <a:avLst>
                        <a:gd name="adj" fmla="val 97966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1600" dirty="0" err="1" smtClean="0"/>
                    </a:p>
                  </p:txBody>
                </p:sp>
              </p:grpSp>
              <p:grpSp>
                <p:nvGrpSpPr>
                  <p:cNvPr id="26" name="Groupe 25"/>
                  <p:cNvGrpSpPr/>
                  <p:nvPr/>
                </p:nvGrpSpPr>
                <p:grpSpPr>
                  <a:xfrm>
                    <a:off x="431800" y="4211230"/>
                    <a:ext cx="5566827" cy="720724"/>
                    <a:chOff x="431800" y="4211230"/>
                    <a:chExt cx="5566827" cy="720724"/>
                  </a:xfrm>
                </p:grpSpPr>
                <p:grpSp>
                  <p:nvGrpSpPr>
                    <p:cNvPr id="27" name="Groupe 26"/>
                    <p:cNvGrpSpPr/>
                    <p:nvPr/>
                  </p:nvGrpSpPr>
                  <p:grpSpPr>
                    <a:xfrm>
                      <a:off x="4414302" y="4211230"/>
                      <a:ext cx="1584325" cy="720724"/>
                      <a:chOff x="2168525" y="4211230"/>
                      <a:chExt cx="1584325" cy="720724"/>
                    </a:xfrm>
                  </p:grpSpPr>
                  <p:sp>
                    <p:nvSpPr>
                      <p:cNvPr id="36" name="Pentagone 35"/>
                      <p:cNvSpPr/>
                      <p:nvPr/>
                    </p:nvSpPr>
                    <p:spPr>
                      <a:xfrm>
                        <a:off x="2168525" y="4211230"/>
                        <a:ext cx="1584325" cy="720724"/>
                      </a:xfrm>
                      <a:prstGeom prst="homePlate">
                        <a:avLst>
                          <a:gd name="adj" fmla="val 38106"/>
                        </a:avLst>
                      </a:prstGeom>
                      <a:solidFill>
                        <a:srgbClr val="CCA9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sz="1600" dirty="0" err="1" smtClean="0"/>
                      </a:p>
                    </p:txBody>
                  </p:sp>
                  <p:sp>
                    <p:nvSpPr>
                      <p:cNvPr id="37" name="Pentagone 36"/>
                      <p:cNvSpPr/>
                      <p:nvPr/>
                    </p:nvSpPr>
                    <p:spPr>
                      <a:xfrm>
                        <a:off x="2168525" y="4211230"/>
                        <a:ext cx="287659" cy="720724"/>
                      </a:xfrm>
                      <a:prstGeom prst="homePlate">
                        <a:avLst>
                          <a:gd name="adj" fmla="val 97966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sz="1600" dirty="0" err="1" smtClean="0"/>
                      </a:p>
                    </p:txBody>
                  </p:sp>
                </p:grpSp>
                <p:grpSp>
                  <p:nvGrpSpPr>
                    <p:cNvPr id="28" name="Groupe 27"/>
                    <p:cNvGrpSpPr/>
                    <p:nvPr/>
                  </p:nvGrpSpPr>
                  <p:grpSpPr>
                    <a:xfrm>
                      <a:off x="431800" y="4211230"/>
                      <a:ext cx="4239394" cy="720724"/>
                      <a:chOff x="431800" y="4211230"/>
                      <a:chExt cx="4239394" cy="720724"/>
                    </a:xfrm>
                  </p:grpSpPr>
                  <p:grpSp>
                    <p:nvGrpSpPr>
                      <p:cNvPr id="29" name="Groupe 28"/>
                      <p:cNvGrpSpPr/>
                      <p:nvPr/>
                    </p:nvGrpSpPr>
                    <p:grpSpPr>
                      <a:xfrm>
                        <a:off x="3086869" y="4211230"/>
                        <a:ext cx="1584325" cy="720724"/>
                        <a:chOff x="2168525" y="4211230"/>
                        <a:chExt cx="1584325" cy="720724"/>
                      </a:xfrm>
                    </p:grpSpPr>
                    <p:sp>
                      <p:nvSpPr>
                        <p:cNvPr id="34" name="Pentagone 33"/>
                        <p:cNvSpPr/>
                        <p:nvPr/>
                      </p:nvSpPr>
                      <p:spPr>
                        <a:xfrm>
                          <a:off x="2168525" y="4211230"/>
                          <a:ext cx="1584325" cy="720724"/>
                        </a:xfrm>
                        <a:prstGeom prst="homePlate">
                          <a:avLst>
                            <a:gd name="adj" fmla="val 38106"/>
                          </a:avLst>
                        </a:prstGeom>
                        <a:solidFill>
                          <a:srgbClr val="CC8C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 sz="1600" dirty="0" err="1" smtClean="0"/>
                        </a:p>
                      </p:txBody>
                    </p:sp>
                    <p:sp>
                      <p:nvSpPr>
                        <p:cNvPr id="35" name="Pentagone 34"/>
                        <p:cNvSpPr/>
                        <p:nvPr/>
                      </p:nvSpPr>
                      <p:spPr>
                        <a:xfrm>
                          <a:off x="2168525" y="4211230"/>
                          <a:ext cx="287659" cy="720724"/>
                        </a:xfrm>
                        <a:prstGeom prst="homePlate">
                          <a:avLst>
                            <a:gd name="adj" fmla="val 97966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 sz="1600" dirty="0" err="1" smtClean="0"/>
                        </a:p>
                      </p:txBody>
                    </p:sp>
                  </p:grpSp>
                  <p:grpSp>
                    <p:nvGrpSpPr>
                      <p:cNvPr id="30" name="Groupe 29"/>
                      <p:cNvGrpSpPr/>
                      <p:nvPr/>
                    </p:nvGrpSpPr>
                    <p:grpSpPr>
                      <a:xfrm>
                        <a:off x="1763688" y="4211230"/>
                        <a:ext cx="1584325" cy="720724"/>
                        <a:chOff x="2168525" y="4211230"/>
                        <a:chExt cx="1584325" cy="720724"/>
                      </a:xfrm>
                    </p:grpSpPr>
                    <p:sp>
                      <p:nvSpPr>
                        <p:cNvPr id="32" name="Pentagone 31"/>
                        <p:cNvSpPr/>
                        <p:nvPr/>
                      </p:nvSpPr>
                      <p:spPr>
                        <a:xfrm>
                          <a:off x="2168525" y="4211230"/>
                          <a:ext cx="1584325" cy="720724"/>
                        </a:xfrm>
                        <a:prstGeom prst="homePlate">
                          <a:avLst>
                            <a:gd name="adj" fmla="val 38106"/>
                          </a:avLst>
                        </a:prstGeom>
                        <a:solidFill>
                          <a:srgbClr val="CC66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 sz="1600" dirty="0" err="1" smtClean="0"/>
                        </a:p>
                      </p:txBody>
                    </p:sp>
                    <p:sp>
                      <p:nvSpPr>
                        <p:cNvPr id="33" name="Pentagone 32"/>
                        <p:cNvSpPr/>
                        <p:nvPr/>
                      </p:nvSpPr>
                      <p:spPr>
                        <a:xfrm>
                          <a:off x="2168525" y="4211230"/>
                          <a:ext cx="287659" cy="720724"/>
                        </a:xfrm>
                        <a:prstGeom prst="homePlate">
                          <a:avLst>
                            <a:gd name="adj" fmla="val 97966"/>
                          </a:avLst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 sz="1600" dirty="0" err="1" smtClean="0"/>
                        </a:p>
                      </p:txBody>
                    </p:sp>
                  </p:grpSp>
                  <p:sp>
                    <p:nvSpPr>
                      <p:cNvPr id="31" name="Pentagone 30"/>
                      <p:cNvSpPr/>
                      <p:nvPr/>
                    </p:nvSpPr>
                    <p:spPr>
                      <a:xfrm>
                        <a:off x="431800" y="4211230"/>
                        <a:ext cx="1584325" cy="720724"/>
                      </a:xfrm>
                      <a:prstGeom prst="homePlate">
                        <a:avLst>
                          <a:gd name="adj" fmla="val 38106"/>
                        </a:avLst>
                      </a:prstGeom>
                      <a:solidFill>
                        <a:srgbClr val="CD33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sz="1600" dirty="0" err="1" smtClean="0"/>
                      </a:p>
                    </p:txBody>
                  </p:sp>
                </p:grpSp>
              </p:grpSp>
            </p:grpSp>
            <p:sp>
              <p:nvSpPr>
                <p:cNvPr id="18" name="ZoneTexte 17"/>
                <p:cNvSpPr txBox="1"/>
                <p:nvPr/>
              </p:nvSpPr>
              <p:spPr>
                <a:xfrm>
                  <a:off x="647564" y="4454569"/>
                  <a:ext cx="85632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smtClean="0">
                      <a:solidFill>
                        <a:schemeClr val="bg1"/>
                      </a:solidFill>
                    </a:rPr>
                    <a:t>Production</a:t>
                  </a:r>
                  <a:endParaRPr lang="fr-FR" sz="1000" b="1" dirty="0" err="1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ZoneTexte 18"/>
                <p:cNvSpPr txBox="1"/>
                <p:nvPr/>
              </p:nvSpPr>
              <p:spPr>
                <a:xfrm>
                  <a:off x="2424290" y="4460248"/>
                  <a:ext cx="35618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smtClean="0">
                      <a:solidFill>
                        <a:schemeClr val="bg1"/>
                      </a:solidFill>
                    </a:rPr>
                    <a:t>Tri</a:t>
                  </a:r>
                  <a:endParaRPr lang="fr-FR" sz="1000" b="1" dirty="0" err="1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ZoneTexte 19"/>
                <p:cNvSpPr txBox="1"/>
                <p:nvPr/>
              </p:nvSpPr>
              <p:spPr>
                <a:xfrm>
                  <a:off x="3445258" y="4454569"/>
                  <a:ext cx="86754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smtClean="0">
                      <a:solidFill>
                        <a:schemeClr val="bg1"/>
                      </a:solidFill>
                    </a:rPr>
                    <a:t>Traitement</a:t>
                  </a:r>
                  <a:endParaRPr lang="fr-FR" sz="1000" b="1" dirty="0" err="1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ZoneTexte 20"/>
                <p:cNvSpPr txBox="1"/>
                <p:nvPr/>
              </p:nvSpPr>
              <p:spPr>
                <a:xfrm>
                  <a:off x="4658804" y="4446163"/>
                  <a:ext cx="12650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smtClean="0">
                      <a:solidFill>
                        <a:schemeClr val="bg1"/>
                      </a:solidFill>
                    </a:rPr>
                    <a:t>Conditionnement</a:t>
                  </a:r>
                  <a:endParaRPr lang="fr-FR" sz="1000" b="1" dirty="0" err="1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ZoneTexte 21"/>
                <p:cNvSpPr txBox="1"/>
                <p:nvPr/>
              </p:nvSpPr>
              <p:spPr>
                <a:xfrm>
                  <a:off x="6114849" y="4446163"/>
                  <a:ext cx="95410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smtClean="0">
                      <a:solidFill>
                        <a:schemeClr val="bg1"/>
                      </a:solidFill>
                    </a:rPr>
                    <a:t>Entreposage</a:t>
                  </a:r>
                  <a:endParaRPr lang="fr-FR" sz="1000" b="1" dirty="0" err="1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ZoneTexte 22"/>
                <p:cNvSpPr txBox="1"/>
                <p:nvPr/>
              </p:nvSpPr>
              <p:spPr>
                <a:xfrm>
                  <a:off x="7488324" y="4446163"/>
                  <a:ext cx="74411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smtClean="0">
                      <a:solidFill>
                        <a:schemeClr val="bg1"/>
                      </a:solidFill>
                    </a:rPr>
                    <a:t>Stockage</a:t>
                  </a:r>
                  <a:endParaRPr lang="fr-FR" sz="1000" b="1" dirty="0" err="1" smtClea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Cube 13"/>
              <p:cNvSpPr>
                <a:spLocks noChangeAspect="1"/>
              </p:cNvSpPr>
              <p:nvPr/>
            </p:nvSpPr>
            <p:spPr>
              <a:xfrm>
                <a:off x="2951820" y="4041077"/>
                <a:ext cx="316954" cy="324076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 err="1" smtClean="0"/>
              </a:p>
            </p:txBody>
          </p:sp>
          <p:sp>
            <p:nvSpPr>
              <p:cNvPr id="15" name="Cube 14"/>
              <p:cNvSpPr>
                <a:spLocks noChangeAspect="1"/>
              </p:cNvSpPr>
              <p:nvPr/>
            </p:nvSpPr>
            <p:spPr>
              <a:xfrm>
                <a:off x="5578523" y="4041077"/>
                <a:ext cx="316954" cy="324076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 err="1" smtClean="0"/>
              </a:p>
            </p:txBody>
          </p:sp>
          <p:sp>
            <p:nvSpPr>
              <p:cNvPr id="16" name="Cube 15"/>
              <p:cNvSpPr>
                <a:spLocks noChangeAspect="1"/>
              </p:cNvSpPr>
              <p:nvPr/>
            </p:nvSpPr>
            <p:spPr>
              <a:xfrm>
                <a:off x="7026821" y="4031439"/>
                <a:ext cx="316954" cy="324076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 err="1" smtClean="0"/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55537" y="1856156"/>
              <a:ext cx="1269014" cy="215444"/>
              <a:chOff x="431800" y="1127627"/>
              <a:chExt cx="1269014" cy="215444"/>
            </a:xfrm>
          </p:grpSpPr>
          <p:sp>
            <p:nvSpPr>
              <p:cNvPr id="11" name="Cube 10"/>
              <p:cNvSpPr>
                <a:spLocks noChangeAspect="1"/>
              </p:cNvSpPr>
              <p:nvPr/>
            </p:nvSpPr>
            <p:spPr>
              <a:xfrm>
                <a:off x="431800" y="1127627"/>
                <a:ext cx="190172" cy="194446"/>
              </a:xfrm>
              <a:prstGeom prst="cub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 err="1" smtClean="0"/>
              </a:p>
            </p:txBody>
          </p:sp>
          <p:sp>
            <p:nvSpPr>
              <p:cNvPr id="12" name="ZoneTexte 11"/>
              <p:cNvSpPr txBox="1">
                <a:spLocks noChangeAspect="1"/>
              </p:cNvSpPr>
              <p:nvPr/>
            </p:nvSpPr>
            <p:spPr>
              <a:xfrm>
                <a:off x="573582" y="1127627"/>
                <a:ext cx="112723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b="1" smtClean="0"/>
                  <a:t>Transport éventuel</a:t>
                </a:r>
                <a:endParaRPr lang="fr-FR" sz="800" b="1" dirty="0" err="1" smtClean="0"/>
              </a:p>
            </p:txBody>
          </p:sp>
        </p:grpSp>
        <p:sp>
          <p:nvSpPr>
            <p:cNvPr id="49" name="ZoneTexte 48"/>
            <p:cNvSpPr txBox="1"/>
            <p:nvPr/>
          </p:nvSpPr>
          <p:spPr>
            <a:xfrm>
              <a:off x="539750" y="2205038"/>
              <a:ext cx="6408514" cy="1815882"/>
            </a:xfrm>
            <a:prstGeom prst="rect">
              <a:avLst/>
            </a:prstGeom>
            <a:solidFill>
              <a:srgbClr val="FFFFEF"/>
            </a:solidFill>
            <a:ln>
              <a:solidFill>
                <a:srgbClr val="CC66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600" smtClean="0">
                  <a:solidFill>
                    <a:srgbClr val="003B8E"/>
                  </a:solidFill>
                </a:rPr>
                <a:t>Les producteurs de déchets sont responsables 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smtClean="0">
                  <a:solidFill>
                    <a:srgbClr val="003B8E"/>
                  </a:solidFill>
                </a:rPr>
                <a:t>du </a:t>
              </a:r>
              <a:r>
                <a:rPr lang="fr-FR" sz="1600">
                  <a:solidFill>
                    <a:srgbClr val="003B8E"/>
                  </a:solidFill>
                </a:rPr>
                <a:t>tri, du conditionnement, </a:t>
              </a:r>
              <a:r>
                <a:rPr lang="fr-FR" sz="1600" smtClean="0">
                  <a:solidFill>
                    <a:srgbClr val="003B8E"/>
                  </a:solidFill>
                </a:rPr>
                <a:t>de l’entreposage, du </a:t>
              </a:r>
              <a:r>
                <a:rPr lang="fr-FR" sz="1600">
                  <a:solidFill>
                    <a:srgbClr val="003B8E"/>
                  </a:solidFill>
                </a:rPr>
                <a:t>transport jusqu'au </a:t>
              </a:r>
              <a:r>
                <a:rPr lang="fr-FR" sz="1600" smtClean="0">
                  <a:solidFill>
                    <a:srgbClr val="003B8E"/>
                  </a:solidFill>
                </a:rPr>
                <a:t>centre </a:t>
              </a:r>
              <a:r>
                <a:rPr lang="fr-FR" sz="1600">
                  <a:solidFill>
                    <a:srgbClr val="003B8E"/>
                  </a:solidFill>
                </a:rPr>
                <a:t>de stockage </a:t>
              </a:r>
              <a:r>
                <a:rPr lang="fr-FR" sz="1600" smtClean="0">
                  <a:solidFill>
                    <a:srgbClr val="003B8E"/>
                  </a:solidFill>
                </a:rPr>
                <a:t>de leurs déchets,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smtClean="0">
                  <a:solidFill>
                    <a:srgbClr val="003B8E"/>
                  </a:solidFill>
                </a:rPr>
                <a:t>de </a:t>
              </a:r>
              <a:r>
                <a:rPr lang="fr-FR" sz="1600">
                  <a:solidFill>
                    <a:srgbClr val="003B8E"/>
                  </a:solidFill>
                </a:rPr>
                <a:t>leur caractérisation </a:t>
              </a:r>
              <a:r>
                <a:rPr lang="fr-FR" sz="1600" smtClean="0">
                  <a:solidFill>
                    <a:srgbClr val="003B8E"/>
                  </a:solidFill>
                </a:rPr>
                <a:t>(inventaire </a:t>
              </a:r>
              <a:r>
                <a:rPr lang="fr-FR" sz="1600">
                  <a:solidFill>
                    <a:srgbClr val="003B8E"/>
                  </a:solidFill>
                </a:rPr>
                <a:t>radiologique…) avant leur prise en charge dans la filière </a:t>
              </a:r>
              <a:r>
                <a:rPr lang="fr-FR" sz="1600" smtClean="0">
                  <a:solidFill>
                    <a:srgbClr val="003B8E"/>
                  </a:solidFill>
                </a:rPr>
                <a:t>retenue,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smtClean="0">
                  <a:solidFill>
                    <a:srgbClr val="003B8E"/>
                  </a:solidFill>
                </a:rPr>
                <a:t>du financement de leur prise en charge dans une filière adaptée.</a:t>
              </a:r>
              <a:endParaRPr lang="fr-FR" sz="1600" dirty="0" err="1" smtClean="0">
                <a:solidFill>
                  <a:srgbClr val="003B8E"/>
                </a:solidFill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7104182" y="2205038"/>
              <a:ext cx="1615934" cy="1815882"/>
            </a:xfrm>
            <a:prstGeom prst="rect">
              <a:avLst/>
            </a:prstGeom>
            <a:solidFill>
              <a:srgbClr val="EFFFEF"/>
            </a:solidFill>
            <a:ln>
              <a:solidFill>
                <a:srgbClr val="34790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fr-FR" sz="1600" b="1" smtClean="0">
                  <a:solidFill>
                    <a:srgbClr val="003B8E"/>
                  </a:solidFill>
                </a:rPr>
                <a:t>L’Andra est</a:t>
              </a:r>
              <a:br>
                <a:rPr lang="fr-FR" sz="1600" b="1" smtClean="0">
                  <a:solidFill>
                    <a:srgbClr val="003B8E"/>
                  </a:solidFill>
                </a:rPr>
              </a:br>
              <a:r>
                <a:rPr lang="fr-FR" sz="1600" b="1" smtClean="0">
                  <a:solidFill>
                    <a:srgbClr val="003B8E"/>
                  </a:solidFill>
                </a:rPr>
                <a:t>responsable de la gestion à long terme de l’ensemble des déchets radioactifs</a:t>
              </a:r>
              <a:endParaRPr lang="fr-FR" sz="1600" dirty="0" err="1" smtClean="0">
                <a:solidFill>
                  <a:srgbClr val="003B8E"/>
                </a:solidFill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112247" y="1124744"/>
            <a:ext cx="8924249" cy="1815882"/>
          </a:xfrm>
          <a:prstGeom prst="rect">
            <a:avLst/>
          </a:prstGeom>
          <a:solidFill>
            <a:srgbClr val="D5E7FF"/>
          </a:solidFill>
          <a:ln>
            <a:solidFill>
              <a:srgbClr val="003B8E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smtClean="0"/>
              <a:t>Prescrit par la loi du 28 juin 2006, le </a:t>
            </a:r>
            <a:r>
              <a:rPr lang="fr-FR" sz="1600">
                <a:solidFill>
                  <a:schemeClr val="accent2"/>
                </a:solidFill>
              </a:rPr>
              <a:t>Plan National de Gestion des Matières et des Déchets Radioactifs</a:t>
            </a:r>
            <a:r>
              <a:rPr lang="fr-FR" sz="1600" b="1">
                <a:solidFill>
                  <a:schemeClr val="accent2"/>
                </a:solidFill>
              </a:rPr>
              <a:t> </a:t>
            </a:r>
            <a:r>
              <a:rPr lang="fr-FR" sz="1600">
                <a:solidFill>
                  <a:schemeClr val="accent2"/>
                </a:solidFill>
              </a:rPr>
              <a:t>(PNGMDR) </a:t>
            </a:r>
            <a:r>
              <a:rPr lang="fr-FR" sz="1600" smtClean="0"/>
              <a:t>publié tous les 3 ans constitue </a:t>
            </a:r>
            <a:r>
              <a:rPr lang="fr-FR" sz="1600"/>
              <a:t>un outil opérationnel de planification globale de la gestion des matières et des déchets. </a:t>
            </a:r>
            <a:r>
              <a:rPr lang="fr-FR" sz="1600" smtClean="0"/>
              <a:t>Il vise </a:t>
            </a:r>
            <a:r>
              <a:rPr lang="fr-FR" sz="1600"/>
              <a:t>principalement à </a:t>
            </a:r>
            <a:r>
              <a:rPr lang="fr-FR" sz="1600" smtClean="0"/>
              <a:t>:</a:t>
            </a:r>
          </a:p>
          <a:p>
            <a:pPr marL="285750" indent="-285750">
              <a:buClr>
                <a:srgbClr val="003B8E"/>
              </a:buClr>
              <a:buFont typeface="Wingdings" panose="05000000000000000000" pitchFamily="2" charset="2"/>
              <a:buChar char="Ø"/>
            </a:pPr>
            <a:r>
              <a:rPr lang="fr-FR" sz="1500" smtClean="0"/>
              <a:t>dresser </a:t>
            </a:r>
            <a:r>
              <a:rPr lang="fr-FR" sz="1500"/>
              <a:t>un bilan régulier de la politique de gestion de ces substances </a:t>
            </a:r>
            <a:r>
              <a:rPr lang="fr-FR" sz="1500" smtClean="0"/>
              <a:t>radioactives,</a:t>
            </a:r>
          </a:p>
          <a:p>
            <a:pPr marL="285750" indent="-285750">
              <a:buClr>
                <a:srgbClr val="003B8E"/>
              </a:buClr>
              <a:buFont typeface="Wingdings" panose="05000000000000000000" pitchFamily="2" charset="2"/>
              <a:buChar char="Ø"/>
            </a:pPr>
            <a:r>
              <a:rPr lang="fr-FR" sz="1500" smtClean="0"/>
              <a:t>évaluer </a:t>
            </a:r>
            <a:r>
              <a:rPr lang="fr-FR" sz="1500"/>
              <a:t>les besoins </a:t>
            </a:r>
            <a:r>
              <a:rPr lang="fr-FR" sz="1500" smtClean="0"/>
              <a:t>nouveaux,</a:t>
            </a:r>
          </a:p>
          <a:p>
            <a:pPr marL="285750" indent="-285750">
              <a:buClr>
                <a:srgbClr val="003B8E"/>
              </a:buClr>
              <a:buFont typeface="Wingdings" panose="05000000000000000000" pitchFamily="2" charset="2"/>
              <a:buChar char="Ø"/>
            </a:pPr>
            <a:r>
              <a:rPr lang="fr-FR" sz="1500" smtClean="0"/>
              <a:t>à </a:t>
            </a:r>
            <a:r>
              <a:rPr lang="fr-FR" sz="1500"/>
              <a:t>déterminer les objectifs à atteindre à l'avenir, notamment en termes d'études et de recherches.</a:t>
            </a:r>
            <a:endParaRPr lang="fr-FR" sz="1500" dirty="0" err="1" smtClean="0"/>
          </a:p>
        </p:txBody>
      </p:sp>
    </p:spTree>
    <p:extLst>
      <p:ext uri="{BB962C8B-B14F-4D97-AF65-F5344CB8AC3E}">
        <p14:creationId xmlns:p14="http://schemas.microsoft.com/office/powerpoint/2010/main" val="116439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6745287" cy="8270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/>
              <a:t>Les déchets HAVL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altLang="fr-FR"/>
              <a:t>.</a:t>
            </a:r>
          </a:p>
        </p:txBody>
      </p:sp>
      <p:grpSp>
        <p:nvGrpSpPr>
          <p:cNvPr id="384004" name="Group 4"/>
          <p:cNvGrpSpPr>
            <a:grpSpLocks/>
          </p:cNvGrpSpPr>
          <p:nvPr/>
        </p:nvGrpSpPr>
        <p:grpSpPr bwMode="auto">
          <a:xfrm>
            <a:off x="174625" y="1633538"/>
            <a:ext cx="4876800" cy="4687887"/>
            <a:chOff x="318" y="624"/>
            <a:chExt cx="3354" cy="3358"/>
          </a:xfrm>
        </p:grpSpPr>
        <p:sp>
          <p:nvSpPr>
            <p:cNvPr id="384005" name="AutoShape 5"/>
            <p:cNvSpPr>
              <a:spLocks noChangeArrowheads="1"/>
            </p:cNvSpPr>
            <p:nvPr/>
          </p:nvSpPr>
          <p:spPr bwMode="auto">
            <a:xfrm>
              <a:off x="1968" y="624"/>
              <a:ext cx="313" cy="358"/>
            </a:xfrm>
            <a:prstGeom prst="cube">
              <a:avLst>
                <a:gd name="adj" fmla="val 24995"/>
              </a:avLst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4006" name="AutoShape 6"/>
            <p:cNvSpPr>
              <a:spLocks noChangeArrowheads="1"/>
            </p:cNvSpPr>
            <p:nvPr/>
          </p:nvSpPr>
          <p:spPr bwMode="auto">
            <a:xfrm>
              <a:off x="2016" y="1296"/>
              <a:ext cx="208" cy="208"/>
            </a:xfrm>
            <a:prstGeom prst="cube">
              <a:avLst>
                <a:gd name="adj" fmla="val 24995"/>
              </a:avLst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4007" name="AutoShape 7"/>
            <p:cNvSpPr>
              <a:spLocks noChangeArrowheads="1"/>
            </p:cNvSpPr>
            <p:nvPr/>
          </p:nvSpPr>
          <p:spPr bwMode="auto">
            <a:xfrm>
              <a:off x="2016" y="1056"/>
              <a:ext cx="175" cy="154"/>
            </a:xfrm>
            <a:prstGeom prst="cube">
              <a:avLst>
                <a:gd name="adj" fmla="val 24995"/>
              </a:avLst>
            </a:prstGeom>
            <a:solidFill>
              <a:srgbClr val="114FF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84008" name="Group 8"/>
            <p:cNvGrpSpPr>
              <a:grpSpLocks/>
            </p:cNvGrpSpPr>
            <p:nvPr/>
          </p:nvGrpSpPr>
          <p:grpSpPr bwMode="auto">
            <a:xfrm>
              <a:off x="1920" y="1632"/>
              <a:ext cx="1289" cy="1469"/>
              <a:chOff x="2014" y="1288"/>
              <a:chExt cx="1396" cy="1469"/>
            </a:xfrm>
          </p:grpSpPr>
          <p:sp>
            <p:nvSpPr>
              <p:cNvPr id="384009" name="AutoShape 9"/>
              <p:cNvSpPr>
                <a:spLocks noChangeArrowheads="1"/>
              </p:cNvSpPr>
              <p:nvPr/>
            </p:nvSpPr>
            <p:spPr bwMode="auto">
              <a:xfrm>
                <a:off x="2014" y="1288"/>
                <a:ext cx="1396" cy="1459"/>
              </a:xfrm>
              <a:prstGeom prst="cube">
                <a:avLst>
                  <a:gd name="adj" fmla="val 24995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4010" name="AutoShape 10"/>
              <p:cNvSpPr>
                <a:spLocks noChangeArrowheads="1"/>
              </p:cNvSpPr>
              <p:nvPr/>
            </p:nvSpPr>
            <p:spPr bwMode="auto">
              <a:xfrm>
                <a:off x="2683" y="1516"/>
                <a:ext cx="505" cy="640"/>
              </a:xfrm>
              <a:prstGeom prst="cube">
                <a:avLst>
                  <a:gd name="adj" fmla="val 24995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4011" name="AutoShape 11"/>
              <p:cNvSpPr>
                <a:spLocks noChangeArrowheads="1"/>
              </p:cNvSpPr>
              <p:nvPr/>
            </p:nvSpPr>
            <p:spPr bwMode="auto">
              <a:xfrm>
                <a:off x="2914" y="1585"/>
                <a:ext cx="193" cy="202"/>
              </a:xfrm>
              <a:prstGeom prst="cube">
                <a:avLst>
                  <a:gd name="adj" fmla="val 24995"/>
                </a:avLst>
              </a:prstGeom>
              <a:solidFill>
                <a:srgbClr val="C0FEF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4012" name="Line 12"/>
              <p:cNvSpPr>
                <a:spLocks noChangeShapeType="1"/>
              </p:cNvSpPr>
              <p:nvPr/>
            </p:nvSpPr>
            <p:spPr bwMode="auto">
              <a:xfrm flipH="1">
                <a:off x="2802" y="1518"/>
                <a:ext cx="3" cy="50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013" name="Line 13"/>
              <p:cNvSpPr>
                <a:spLocks noChangeShapeType="1"/>
              </p:cNvSpPr>
              <p:nvPr/>
            </p:nvSpPr>
            <p:spPr bwMode="auto">
              <a:xfrm flipH="1">
                <a:off x="2682" y="2028"/>
                <a:ext cx="120" cy="12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014" name="Line 14"/>
              <p:cNvSpPr>
                <a:spLocks noChangeShapeType="1"/>
              </p:cNvSpPr>
              <p:nvPr/>
            </p:nvSpPr>
            <p:spPr bwMode="auto">
              <a:xfrm>
                <a:off x="2808" y="2028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015" name="Rectangle 15"/>
              <p:cNvSpPr>
                <a:spLocks noChangeArrowheads="1"/>
              </p:cNvSpPr>
              <p:nvPr/>
            </p:nvSpPr>
            <p:spPr bwMode="auto">
              <a:xfrm>
                <a:off x="2042" y="2516"/>
                <a:ext cx="1156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fr-FR" altLang="fr-FR" sz="1600" b="1"/>
                  <a:t>U 238 (943 kg)</a:t>
                </a:r>
              </a:p>
            </p:txBody>
          </p:sp>
          <p:sp>
            <p:nvSpPr>
              <p:cNvPr id="384016" name="Rectangle 16"/>
              <p:cNvSpPr>
                <a:spLocks noChangeArrowheads="1"/>
              </p:cNvSpPr>
              <p:nvPr/>
            </p:nvSpPr>
            <p:spPr bwMode="auto">
              <a:xfrm>
                <a:off x="2310" y="1316"/>
                <a:ext cx="986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fr-FR" altLang="fr-FR" sz="1600" b="1">
                    <a:solidFill>
                      <a:srgbClr val="114FFB"/>
                    </a:solidFill>
                  </a:rPr>
                  <a:t>U 235 (8 kg)</a:t>
                </a:r>
              </a:p>
            </p:txBody>
          </p:sp>
        </p:grpSp>
        <p:grpSp>
          <p:nvGrpSpPr>
            <p:cNvPr id="384017" name="Group 17"/>
            <p:cNvGrpSpPr>
              <a:grpSpLocks/>
            </p:cNvGrpSpPr>
            <p:nvPr/>
          </p:nvGrpSpPr>
          <p:grpSpPr bwMode="auto">
            <a:xfrm>
              <a:off x="336" y="1296"/>
              <a:ext cx="1294" cy="1459"/>
              <a:chOff x="466" y="1306"/>
              <a:chExt cx="1401" cy="1459"/>
            </a:xfrm>
          </p:grpSpPr>
          <p:sp>
            <p:nvSpPr>
              <p:cNvPr id="384018" name="AutoShape 18"/>
              <p:cNvSpPr>
                <a:spLocks noChangeArrowheads="1"/>
              </p:cNvSpPr>
              <p:nvPr/>
            </p:nvSpPr>
            <p:spPr bwMode="auto">
              <a:xfrm>
                <a:off x="466" y="1306"/>
                <a:ext cx="1396" cy="1459"/>
              </a:xfrm>
              <a:prstGeom prst="cube">
                <a:avLst>
                  <a:gd name="adj" fmla="val 24995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4019" name="AutoShape 19"/>
              <p:cNvSpPr>
                <a:spLocks noChangeArrowheads="1"/>
              </p:cNvSpPr>
              <p:nvPr/>
            </p:nvSpPr>
            <p:spPr bwMode="auto">
              <a:xfrm>
                <a:off x="1252" y="1567"/>
                <a:ext cx="343" cy="343"/>
              </a:xfrm>
              <a:prstGeom prst="cube">
                <a:avLst>
                  <a:gd name="adj" fmla="val 24995"/>
                </a:avLst>
              </a:prstGeom>
              <a:solidFill>
                <a:srgbClr val="C0FEF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4020" name="Rectangle 20"/>
              <p:cNvSpPr>
                <a:spLocks noChangeArrowheads="1"/>
              </p:cNvSpPr>
              <p:nvPr/>
            </p:nvSpPr>
            <p:spPr bwMode="auto">
              <a:xfrm>
                <a:off x="482" y="2507"/>
                <a:ext cx="1154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fr-FR" altLang="fr-FR" sz="1600" b="1"/>
                  <a:t>U 238 (967 kg)</a:t>
                </a:r>
              </a:p>
            </p:txBody>
          </p:sp>
          <p:sp>
            <p:nvSpPr>
              <p:cNvPr id="384021" name="Rectangle 21"/>
              <p:cNvSpPr>
                <a:spLocks noChangeArrowheads="1"/>
              </p:cNvSpPr>
              <p:nvPr/>
            </p:nvSpPr>
            <p:spPr bwMode="auto">
              <a:xfrm>
                <a:off x="796" y="1316"/>
                <a:ext cx="1071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fr-FR" altLang="fr-FR" sz="1600" b="1">
                    <a:solidFill>
                      <a:srgbClr val="114FFB"/>
                    </a:solidFill>
                  </a:rPr>
                  <a:t>U 235 (33 kg)</a:t>
                </a:r>
              </a:p>
            </p:txBody>
          </p:sp>
          <p:sp>
            <p:nvSpPr>
              <p:cNvPr id="384022" name="Rectangle 22"/>
              <p:cNvSpPr>
                <a:spLocks noChangeArrowheads="1"/>
              </p:cNvSpPr>
              <p:nvPr/>
            </p:nvSpPr>
            <p:spPr bwMode="auto">
              <a:xfrm>
                <a:off x="482" y="1955"/>
                <a:ext cx="90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84023" name="Rectangle 23"/>
            <p:cNvSpPr>
              <a:spLocks noChangeArrowheads="1"/>
            </p:cNvSpPr>
            <p:nvPr/>
          </p:nvSpPr>
          <p:spPr bwMode="auto">
            <a:xfrm>
              <a:off x="2448" y="624"/>
              <a:ext cx="945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altLang="fr-FR" sz="1400" b="1">
                  <a:solidFill>
                    <a:srgbClr val="FC0128"/>
                  </a:solidFill>
                </a:rPr>
                <a:t>Produits de</a:t>
              </a:r>
            </a:p>
            <a:p>
              <a:pPr eaLnBrk="0" hangingPunct="0"/>
              <a:r>
                <a:rPr lang="fr-FR" altLang="fr-FR" sz="1400" b="1">
                  <a:solidFill>
                    <a:srgbClr val="FC0128"/>
                  </a:solidFill>
                </a:rPr>
                <a:t>fission (35 kg)</a:t>
              </a:r>
            </a:p>
          </p:txBody>
        </p:sp>
        <p:sp>
          <p:nvSpPr>
            <p:cNvPr id="384024" name="Rectangle 24"/>
            <p:cNvSpPr>
              <a:spLocks noChangeArrowheads="1"/>
            </p:cNvSpPr>
            <p:nvPr/>
          </p:nvSpPr>
          <p:spPr bwMode="auto">
            <a:xfrm>
              <a:off x="2496" y="1296"/>
              <a:ext cx="709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altLang="fr-FR" sz="1400" b="1">
                  <a:solidFill>
                    <a:srgbClr val="FE9B03"/>
                  </a:solidFill>
                </a:rPr>
                <a:t>Pu (10 kg)</a:t>
              </a:r>
            </a:p>
          </p:txBody>
        </p:sp>
        <p:sp>
          <p:nvSpPr>
            <p:cNvPr id="384025" name="Rectangle 25"/>
            <p:cNvSpPr>
              <a:spLocks noChangeArrowheads="1"/>
            </p:cNvSpPr>
            <p:nvPr/>
          </p:nvSpPr>
          <p:spPr bwMode="auto">
            <a:xfrm>
              <a:off x="2352" y="959"/>
              <a:ext cx="1320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altLang="fr-FR" sz="1400" b="1">
                  <a:solidFill>
                    <a:srgbClr val="114FFB"/>
                  </a:solidFill>
                </a:rPr>
                <a:t>Actinides mineurs</a:t>
              </a:r>
            </a:p>
            <a:p>
              <a:pPr eaLnBrk="0" hangingPunct="0"/>
              <a:r>
                <a:rPr lang="fr-FR" altLang="fr-FR" sz="1400" b="1">
                  <a:solidFill>
                    <a:srgbClr val="114FFB"/>
                  </a:solidFill>
                </a:rPr>
                <a:t>(Np, Am, Cm (0,8 kg)</a:t>
              </a:r>
            </a:p>
          </p:txBody>
        </p:sp>
        <p:sp>
          <p:nvSpPr>
            <p:cNvPr id="384026" name="Rectangle 26"/>
            <p:cNvSpPr>
              <a:spLocks noChangeArrowheads="1"/>
            </p:cNvSpPr>
            <p:nvPr/>
          </p:nvSpPr>
          <p:spPr bwMode="auto">
            <a:xfrm>
              <a:off x="318" y="2957"/>
              <a:ext cx="1184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altLang="fr-FR" b="1"/>
                <a:t>Combustible </a:t>
              </a:r>
            </a:p>
            <a:p>
              <a:pPr eaLnBrk="0" hangingPunct="0"/>
              <a:r>
                <a:rPr lang="fr-FR" altLang="fr-FR" b="1"/>
                <a:t>neuf (1000 kg)</a:t>
              </a:r>
            </a:p>
          </p:txBody>
        </p:sp>
        <p:sp>
          <p:nvSpPr>
            <p:cNvPr id="384027" name="Rectangle 27"/>
            <p:cNvSpPr>
              <a:spLocks noChangeArrowheads="1"/>
            </p:cNvSpPr>
            <p:nvPr/>
          </p:nvSpPr>
          <p:spPr bwMode="auto">
            <a:xfrm>
              <a:off x="1972" y="3168"/>
              <a:ext cx="1332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fr-FR" altLang="fr-FR" b="1"/>
                <a:t>Combustible </a:t>
              </a:r>
            </a:p>
            <a:p>
              <a:pPr algn="ctr" eaLnBrk="0" hangingPunct="0"/>
              <a:r>
                <a:rPr lang="fr-FR" altLang="fr-FR" b="1"/>
                <a:t>irradié (1000 kg)</a:t>
              </a:r>
            </a:p>
          </p:txBody>
        </p:sp>
        <p:sp>
          <p:nvSpPr>
            <p:cNvPr id="384028" name="Line 28"/>
            <p:cNvSpPr>
              <a:spLocks noChangeShapeType="1"/>
            </p:cNvSpPr>
            <p:nvPr/>
          </p:nvSpPr>
          <p:spPr bwMode="auto">
            <a:xfrm>
              <a:off x="1761" y="900"/>
              <a:ext cx="0" cy="26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29" name="Rectangle 29"/>
            <p:cNvSpPr>
              <a:spLocks noChangeArrowheads="1"/>
            </p:cNvSpPr>
            <p:nvPr/>
          </p:nvSpPr>
          <p:spPr bwMode="auto">
            <a:xfrm>
              <a:off x="1104" y="3648"/>
              <a:ext cx="1198" cy="334"/>
            </a:xfrm>
            <a:prstGeom prst="rect">
              <a:avLst/>
            </a:prstGeom>
            <a:solidFill>
              <a:srgbClr val="114FF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4030" name="Rectangle 30"/>
            <p:cNvSpPr>
              <a:spLocks noChangeArrowheads="1"/>
            </p:cNvSpPr>
            <p:nvPr/>
          </p:nvSpPr>
          <p:spPr bwMode="auto">
            <a:xfrm>
              <a:off x="1296" y="3695"/>
              <a:ext cx="846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altLang="fr-FR" sz="2000">
                  <a:solidFill>
                    <a:schemeClr val="bg1"/>
                  </a:solidFill>
                </a:rPr>
                <a:t>3 années</a:t>
              </a:r>
            </a:p>
          </p:txBody>
        </p:sp>
        <p:sp>
          <p:nvSpPr>
            <p:cNvPr id="384031" name="Text Box 31"/>
            <p:cNvSpPr txBox="1">
              <a:spLocks noChangeArrowheads="1"/>
            </p:cNvSpPr>
            <p:nvPr/>
          </p:nvSpPr>
          <p:spPr bwMode="auto">
            <a:xfrm>
              <a:off x="2016" y="2640"/>
              <a:ext cx="863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1400" b="1"/>
                <a:t>U236 (4,6kg)</a:t>
              </a:r>
            </a:p>
          </p:txBody>
        </p:sp>
      </p:grpSp>
      <p:pic>
        <p:nvPicPr>
          <p:cNvPr id="384032" name="Picture 3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1052513"/>
            <a:ext cx="4316412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76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Les modes de gestion à long terme associés aux différentes catégories de déchets</a:t>
            </a:r>
            <a:endParaRPr lang="fr-FR" sz="2800" b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244931"/>
              </p:ext>
            </p:extLst>
          </p:nvPr>
        </p:nvGraphicFramePr>
        <p:xfrm>
          <a:off x="520999" y="1196752"/>
          <a:ext cx="8208912" cy="32403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24136"/>
                <a:gridCol w="2034777"/>
                <a:gridCol w="2520280"/>
                <a:gridCol w="2429719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Déchets dits à vie très courte </a:t>
                      </a:r>
                      <a:r>
                        <a:rPr lang="fr-FR" sz="1000" dirty="0" smtClean="0">
                          <a:effectLst/>
                        </a:rPr>
                        <a:t/>
                      </a:r>
                      <a:br>
                        <a:rPr lang="fr-FR" sz="1000" dirty="0" smtClean="0">
                          <a:effectLst/>
                        </a:rPr>
                      </a:br>
                      <a:r>
                        <a:rPr lang="fr-FR" sz="1000" dirty="0" smtClean="0">
                          <a:effectLst/>
                        </a:rPr>
                        <a:t>contenant </a:t>
                      </a:r>
                      <a:r>
                        <a:rPr lang="fr-FR" sz="1000" dirty="0">
                          <a:effectLst/>
                        </a:rPr>
                        <a:t>des radioéléments de période &lt; 100 jours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Déchets dits à vie </a:t>
                      </a:r>
                      <a:r>
                        <a:rPr lang="fr-FR" sz="1200" dirty="0" smtClean="0">
                          <a:effectLst/>
                        </a:rPr>
                        <a:t>courte</a:t>
                      </a:r>
                      <a:br>
                        <a:rPr lang="fr-FR" sz="1200" dirty="0" smtClean="0">
                          <a:effectLst/>
                        </a:rPr>
                      </a:br>
                      <a:r>
                        <a:rPr lang="fr-FR" sz="1000" dirty="0" smtClean="0">
                          <a:effectLst/>
                        </a:rPr>
                        <a:t>dont </a:t>
                      </a:r>
                      <a:r>
                        <a:rPr lang="fr-FR" sz="1000" dirty="0">
                          <a:effectLst/>
                        </a:rPr>
                        <a:t>la radioactivité provient principalement de radionucléides de période ≤ 31 ans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Déchets dits à vie </a:t>
                      </a:r>
                      <a:r>
                        <a:rPr lang="fr-FR" sz="1200" dirty="0" smtClean="0">
                          <a:effectLst/>
                        </a:rPr>
                        <a:t>longue</a:t>
                      </a:r>
                      <a:br>
                        <a:rPr lang="fr-FR" sz="1200" dirty="0" smtClean="0">
                          <a:effectLst/>
                        </a:rPr>
                      </a:br>
                      <a:r>
                        <a:rPr lang="fr-FR" sz="1000" dirty="0" smtClean="0">
                          <a:effectLst/>
                        </a:rPr>
                        <a:t>contenant une </a:t>
                      </a:r>
                      <a:r>
                        <a:rPr lang="fr-FR" sz="1000" dirty="0">
                          <a:effectLst/>
                        </a:rPr>
                        <a:t>quantité importante de radionucléides de période &gt; 31 ans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Très Faible Activité (TFA)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Gestion par décroissance radioactive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Recyclage ou stockage dédié en surface (Cires)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Faible Activité</a:t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200" dirty="0">
                          <a:effectLst/>
                        </a:rPr>
                        <a:t>(FA)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Stockage de surface (CSA)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B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Filières à l’étude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DE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Moyenne Activité (MA)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200" b="1" smtClean="0">
                          <a:effectLst/>
                        </a:rPr>
                        <a:t>en </a:t>
                      </a:r>
                      <a:r>
                        <a:rPr lang="fr-FR" sz="1200" b="1" dirty="0">
                          <a:effectLst/>
                        </a:rPr>
                        <a:t>projet (</a:t>
                      </a:r>
                      <a:r>
                        <a:rPr lang="fr-FR" sz="1200" b="1" dirty="0" err="1">
                          <a:effectLst/>
                        </a:rPr>
                        <a:t>Cigéo</a:t>
                      </a:r>
                      <a:r>
                        <a:rPr lang="fr-FR" sz="1200" b="1" dirty="0">
                          <a:effectLst/>
                        </a:rPr>
                        <a:t>)</a:t>
                      </a:r>
                      <a:endParaRPr lang="fr-F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Haute Activité (HA)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effectLst/>
                        </a:rPr>
                        <a:t>Catégorie 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inexistante </a:t>
                      </a:r>
                      <a:r>
                        <a:rPr lang="fr-FR" sz="1200" b="1" baseline="30000" dirty="0" smtClean="0">
                          <a:solidFill>
                            <a:schemeClr val="bg1"/>
                          </a:solidFill>
                          <a:effectLst/>
                        </a:rPr>
                        <a:t>[1]</a:t>
                      </a:r>
                      <a:endParaRPr lang="fr-FR" sz="1200" b="1" baseline="30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2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Filière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50826" y="4960030"/>
            <a:ext cx="8479086" cy="1133266"/>
          </a:xfrm>
        </p:spPr>
        <p:txBody>
          <a:bodyPr>
            <a:normAutofit fontScale="92500" lnSpcReduction="10000"/>
          </a:bodyPr>
          <a:lstStyle/>
          <a:p>
            <a:pPr marL="361950" indent="-361950">
              <a:spcBef>
                <a:spcPts val="600"/>
              </a:spcBef>
              <a:spcAft>
                <a:spcPts val="600"/>
              </a:spcAft>
            </a:pPr>
            <a:r>
              <a:rPr lang="fr-FR" sz="1700" dirty="0" smtClean="0"/>
              <a:t>Article L542-1-2 du code de </a:t>
            </a:r>
            <a:r>
              <a:rPr lang="fr-FR" sz="1700" smtClean="0"/>
              <a:t>l’environnement :</a:t>
            </a:r>
          </a:p>
          <a:p>
            <a:pPr marL="361950" indent="-361950">
              <a:spcBef>
                <a:spcPts val="0"/>
              </a:spcBef>
              <a:spcAft>
                <a:spcPts val="600"/>
              </a:spcAft>
            </a:pPr>
            <a:r>
              <a:rPr lang="fr-FR" sz="1700" smtClean="0"/>
              <a:t>«</a:t>
            </a:r>
            <a:r>
              <a:rPr lang="fr-FR" sz="1700" dirty="0" smtClean="0"/>
              <a:t> </a:t>
            </a:r>
            <a:r>
              <a:rPr lang="fr-FR" sz="1700" i="1" dirty="0" smtClean="0">
                <a:solidFill>
                  <a:srgbClr val="948683"/>
                </a:solidFill>
              </a:rPr>
              <a:t>après </a:t>
            </a:r>
            <a:r>
              <a:rPr lang="fr-FR" sz="1700" i="1" dirty="0">
                <a:solidFill>
                  <a:srgbClr val="948683"/>
                </a:solidFill>
              </a:rPr>
              <a:t>entreposage, les déchets radioactifs ultimes ne pouvant pour des raisons de sûreté nucléaire ou </a:t>
            </a:r>
            <a:r>
              <a:rPr lang="fr-FR" sz="1700" i="1" dirty="0" smtClean="0">
                <a:solidFill>
                  <a:srgbClr val="948683"/>
                </a:solidFill>
              </a:rPr>
              <a:t>de radioprotection </a:t>
            </a:r>
            <a:r>
              <a:rPr lang="fr-FR" sz="1700" i="1" dirty="0">
                <a:solidFill>
                  <a:srgbClr val="948683"/>
                </a:solidFill>
              </a:rPr>
              <a:t>être stockés en surface ou en faible profondeur font l’objet d’un stockage en couche </a:t>
            </a:r>
            <a:r>
              <a:rPr lang="fr-FR" sz="1700" i="1" dirty="0" smtClean="0">
                <a:solidFill>
                  <a:srgbClr val="948683"/>
                </a:solidFill>
              </a:rPr>
              <a:t>géologique profonde.</a:t>
            </a:r>
            <a:r>
              <a:rPr lang="fr-FR" sz="1700" dirty="0" smtClean="0"/>
              <a:t> »</a:t>
            </a:r>
            <a:endParaRPr lang="fr-FR" sz="1700" dirty="0" smtClean="0">
              <a:cs typeface="Lucida Sans Unicode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532010" y="6454448"/>
            <a:ext cx="519130" cy="365125"/>
          </a:xfrm>
          <a:prstGeom prst="rect">
            <a:avLst/>
          </a:prstGeom>
        </p:spPr>
        <p:txBody>
          <a:bodyPr/>
          <a:lstStyle/>
          <a:p>
            <a:fld id="{3F31099B-3674-415A-8495-B5B94815B494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63688" y="4479528"/>
            <a:ext cx="41764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fr-FR" altLang="fr-FR" sz="1000" baseline="30000" dirty="0">
                <a:latin typeface="Garamond" pitchFamily="18" charset="0"/>
                <a:cs typeface="Times New Roman" pitchFamily="18" charset="0"/>
                <a:hlinkClick r:id="rId2" action="ppaction://hlinksldjump"/>
              </a:rPr>
              <a:t>[1]</a:t>
            </a:r>
            <a:r>
              <a:rPr lang="fr-FR" altLang="fr-FR" sz="10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fr-FR" altLang="fr-FR" sz="1000" dirty="0">
                <a:latin typeface="+mj-lt"/>
                <a:cs typeface="Times New Roman" pitchFamily="18" charset="0"/>
              </a:rPr>
              <a:t>Les déchets de </a:t>
            </a:r>
            <a:r>
              <a:rPr lang="fr-FR" altLang="fr-FR" sz="1000">
                <a:latin typeface="+mj-lt"/>
                <a:cs typeface="Times New Roman" pitchFamily="18" charset="0"/>
              </a:rPr>
              <a:t>haute </a:t>
            </a:r>
            <a:r>
              <a:rPr lang="fr-FR" altLang="fr-FR" sz="1000" smtClean="0">
                <a:latin typeface="+mj-lt"/>
                <a:cs typeface="Times New Roman" pitchFamily="18" charset="0"/>
              </a:rPr>
              <a:t>activité à </a:t>
            </a:r>
            <a:r>
              <a:rPr lang="fr-FR" altLang="fr-FR" sz="1000" dirty="0">
                <a:latin typeface="+mj-lt"/>
                <a:cs typeface="Times New Roman" pitchFamily="18" charset="0"/>
              </a:rPr>
              <a:t>vie très courte n’existent pas</a:t>
            </a:r>
            <a:r>
              <a:rPr lang="fr-FR" altLang="fr-FR" sz="1000" dirty="0">
                <a:latin typeface="Garamond" pitchFamily="18" charset="0"/>
                <a:cs typeface="Times New Roman" pitchFamily="18" charset="0"/>
              </a:rPr>
              <a:t>.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606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b="1"/>
              <a:t>Le cycle du combustible nucléaire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663700"/>
            <a:ext cx="8077200" cy="383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0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8" name="Rectangle 4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/>
              <a:t>La stratégie française</a:t>
            </a:r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altLang="fr-FR" sz="2400" b="1"/>
              <a:t>Produits de Fission</a:t>
            </a:r>
            <a:r>
              <a:rPr lang="fr-FR" altLang="fr-FR" sz="2400"/>
              <a:t>:</a:t>
            </a:r>
          </a:p>
          <a:p>
            <a:pPr lvl="1"/>
            <a:r>
              <a:rPr lang="fr-FR" altLang="fr-FR" sz="2000"/>
              <a:t>Vitrification</a:t>
            </a:r>
          </a:p>
          <a:p>
            <a:pPr lvl="1"/>
            <a:r>
              <a:rPr lang="fr-FR" altLang="fr-FR" sz="2000"/>
              <a:t>Protection par des gaines d’aciers inox évitant le contact avec l’eau</a:t>
            </a:r>
          </a:p>
          <a:p>
            <a:pPr lvl="1"/>
            <a:endParaRPr lang="fr-FR" altLang="fr-FR" sz="2000"/>
          </a:p>
          <a:p>
            <a:pPr lvl="1">
              <a:buFontTx/>
              <a:buNone/>
            </a:pPr>
            <a:r>
              <a:rPr lang="fr-FR" altLang="fr-FR" sz="2000"/>
              <a:t>	</a:t>
            </a:r>
            <a:r>
              <a:rPr lang="fr-FR" altLang="fr-FR" sz="2000" b="1"/>
              <a:t>Option de barrière d’ingénierie (Verres) pour eviter la diffusiondes PF</a:t>
            </a:r>
          </a:p>
        </p:txBody>
      </p:sp>
      <p:sp>
        <p:nvSpPr>
          <p:cNvPr id="38503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sz="2400" b="1"/>
              <a:t>Actinides</a:t>
            </a:r>
          </a:p>
          <a:p>
            <a:pPr lvl="1"/>
            <a:r>
              <a:rPr lang="fr-FR" altLang="fr-FR" sz="2000"/>
              <a:t>Plutonium: réintroduit dans le cycle</a:t>
            </a:r>
          </a:p>
          <a:p>
            <a:pPr lvl="1"/>
            <a:r>
              <a:rPr lang="fr-FR" altLang="fr-FR" sz="2000"/>
              <a:t>Actinides mineurs ( Am, Cm, Np)</a:t>
            </a:r>
          </a:p>
          <a:p>
            <a:pPr lvl="1">
              <a:buFont typeface="Symbol" pitchFamily="18" charset="2"/>
              <a:buChar char="Þ"/>
            </a:pPr>
            <a:r>
              <a:rPr lang="fr-FR" altLang="fr-FR" sz="2000"/>
              <a:t>Transmutation?</a:t>
            </a:r>
          </a:p>
          <a:p>
            <a:pPr lvl="1">
              <a:buFont typeface="Symbol" pitchFamily="18" charset="2"/>
              <a:buChar char="Þ"/>
            </a:pPr>
            <a:r>
              <a:rPr lang="fr-FR" altLang="fr-FR" sz="2000"/>
              <a:t>Stockage profond</a:t>
            </a:r>
          </a:p>
          <a:p>
            <a:pPr lvl="1">
              <a:buFont typeface="Symbol" pitchFamily="18" charset="2"/>
              <a:buChar char="Þ"/>
            </a:pPr>
            <a:endParaRPr lang="fr-FR" altLang="fr-FR" sz="2000"/>
          </a:p>
          <a:p>
            <a:pPr lvl="1">
              <a:buFont typeface="Symbol" pitchFamily="18" charset="2"/>
              <a:buNone/>
            </a:pPr>
            <a:r>
              <a:rPr lang="fr-FR" altLang="fr-FR" sz="2000"/>
              <a:t>	</a:t>
            </a:r>
            <a:r>
              <a:rPr lang="fr-FR" altLang="fr-FR" sz="2000" b="1"/>
              <a:t>Option de barrière géologique (argilite) qui piège les actinides</a:t>
            </a:r>
          </a:p>
        </p:txBody>
      </p:sp>
    </p:spTree>
    <p:extLst>
      <p:ext uri="{BB962C8B-B14F-4D97-AF65-F5344CB8AC3E}">
        <p14:creationId xmlns:p14="http://schemas.microsoft.com/office/powerpoint/2010/main" val="327984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Les enjeux matériaux : les verres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0" y="2157413"/>
            <a:ext cx="4540250" cy="3070225"/>
          </a:xfrm>
        </p:spPr>
        <p:txBody>
          <a:bodyPr>
            <a:normAutofit fontScale="92500" lnSpcReduction="10000"/>
          </a:bodyPr>
          <a:lstStyle/>
          <a:p>
            <a:r>
              <a:rPr lang="fr-FR" altLang="fr-FR"/>
              <a:t>Conforter la ddv : 300000 ans</a:t>
            </a:r>
          </a:p>
          <a:p>
            <a:pPr lvl="1"/>
            <a:r>
              <a:rPr lang="fr-FR" altLang="fr-FR"/>
              <a:t>Essais dans l’argile</a:t>
            </a:r>
          </a:p>
          <a:p>
            <a:pPr lvl="1"/>
            <a:r>
              <a:rPr lang="fr-FR" altLang="fr-FR"/>
              <a:t>Étude de la sorption du Si sur PC </a:t>
            </a:r>
          </a:p>
          <a:p>
            <a:pPr lvl="1"/>
            <a:r>
              <a:rPr lang="fr-FR" altLang="fr-FR"/>
              <a:t>Modélisation chimie transport</a:t>
            </a:r>
          </a:p>
        </p:txBody>
      </p:sp>
      <p:pic>
        <p:nvPicPr>
          <p:cNvPr id="387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4973637" cy="3335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7077" name="Rectangle 5"/>
          <p:cNvSpPr>
            <a:spLocks noChangeArrowheads="1"/>
          </p:cNvSpPr>
          <p:nvPr/>
        </p:nvSpPr>
        <p:spPr bwMode="auto">
          <a:xfrm>
            <a:off x="-500063" y="25431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endParaRPr lang="fr-FR"/>
          </a:p>
        </p:txBody>
      </p:sp>
      <p:pic>
        <p:nvPicPr>
          <p:cNvPr id="387078" name="Picture 6" descr="MIA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245100"/>
            <a:ext cx="9304338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26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8" name="Picture 2" descr="cellule in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0"/>
            <a:ext cx="2282825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099" name="Picture 3" descr="DSCN36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3043238"/>
            <a:ext cx="2909887" cy="387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La corrosion</a:t>
            </a:r>
          </a:p>
        </p:txBody>
      </p:sp>
      <p:sp>
        <p:nvSpPr>
          <p:cNvPr id="388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-38100" y="1119188"/>
            <a:ext cx="6407150" cy="5097462"/>
          </a:xfrm>
        </p:spPr>
        <p:txBody>
          <a:bodyPr>
            <a:normAutofit lnSpcReduction="10000"/>
          </a:bodyPr>
          <a:lstStyle/>
          <a:p>
            <a:endParaRPr lang="fr-FR" altLang="fr-FR"/>
          </a:p>
          <a:p>
            <a:r>
              <a:rPr lang="fr-FR" altLang="fr-FR"/>
              <a:t>Améliorer la prévision des vitesses de corrosion de l’acier dans l’argilite de Bure </a:t>
            </a:r>
            <a:r>
              <a:rPr lang="fr-FR" altLang="fr-FR">
                <a:sym typeface="Wingdings" pitchFamily="2" charset="2"/>
              </a:rPr>
              <a:t> terme source H2 ; ddv sur-conteneur</a:t>
            </a:r>
          </a:p>
          <a:p>
            <a:r>
              <a:rPr lang="fr-FR" altLang="fr-FR"/>
              <a:t>La corrosion des déchets métalliques </a:t>
            </a:r>
            <a:r>
              <a:rPr lang="fr-FR" altLang="fr-FR">
                <a:sym typeface="Wingdings" pitchFamily="2" charset="2"/>
              </a:rPr>
              <a:t> terme source RN et H2</a:t>
            </a:r>
          </a:p>
          <a:p>
            <a:pPr lvl="1">
              <a:buFontTx/>
              <a:buNone/>
            </a:pPr>
            <a:r>
              <a:rPr lang="fr-FR" altLang="fr-FR">
                <a:sym typeface="Wingdings" pitchFamily="2" charset="2"/>
              </a:rPr>
              <a:t> Déchets compactés / colis béton : Zr ; inox ; 718 ; Al ; Mg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0940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1238250" y="1257300"/>
            <a:ext cx="487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700">
                <a:solidFill>
                  <a:srgbClr val="666666"/>
                </a:solidFill>
              </a:rPr>
              <a:t>© CEA</a:t>
            </a:r>
            <a:r>
              <a:rPr lang="fr-FR" altLang="fr-FR" sz="900"/>
              <a:t> </a:t>
            </a:r>
            <a:endParaRPr lang="fr-FR" altLang="fr-FR"/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304800" y="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altLang="fr-FR" sz="2800">
                <a:solidFill>
                  <a:schemeClr val="bg2"/>
                </a:solidFill>
              </a:rPr>
              <a:t>Le multi-recyclage des matières dans un parc RNR </a:t>
            </a:r>
          </a:p>
        </p:txBody>
      </p:sp>
      <p:sp>
        <p:nvSpPr>
          <p:cNvPr id="350212" name="Text Box 4"/>
          <p:cNvSpPr txBox="1">
            <a:spLocks noChangeArrowheads="1"/>
          </p:cNvSpPr>
          <p:nvPr/>
        </p:nvSpPr>
        <p:spPr bwMode="auto">
          <a:xfrm>
            <a:off x="0" y="1989138"/>
            <a:ext cx="1008063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000" b="1"/>
              <a:t>Stockage</a:t>
            </a:r>
            <a:endParaRPr lang="fr-FR" altLang="fr-FR" sz="1000" b="1" baseline="-25000"/>
          </a:p>
        </p:txBody>
      </p:sp>
      <p:pic>
        <p:nvPicPr>
          <p:cNvPr id="350213" name="Picture 5" descr="Imag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5608637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3132138" y="1052513"/>
            <a:ext cx="723900" cy="342900"/>
          </a:xfrm>
          <a:prstGeom prst="rect">
            <a:avLst/>
          </a:prstGeom>
          <a:gradFill rotWithShape="1">
            <a:gsLst>
              <a:gs pos="0">
                <a:srgbClr val="FFCC66">
                  <a:alpha val="75998"/>
                </a:srgbClr>
              </a:gs>
              <a:gs pos="100000">
                <a:srgbClr val="D8AD56"/>
              </a:gs>
            </a:gsLst>
            <a:lin ang="5400000" scaled="1"/>
          </a:gradFill>
          <a:ln w="38100">
            <a:solidFill>
              <a:srgbClr val="FFCC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400" b="1"/>
              <a:t>Mines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4427538" y="908050"/>
            <a:ext cx="1422400" cy="555625"/>
          </a:xfrm>
          <a:prstGeom prst="rect">
            <a:avLst/>
          </a:prstGeom>
          <a:gradFill rotWithShape="1">
            <a:gsLst>
              <a:gs pos="0">
                <a:srgbClr val="FFCC66">
                  <a:alpha val="75998"/>
                </a:srgbClr>
              </a:gs>
              <a:gs pos="100000">
                <a:srgbClr val="D8AD56"/>
              </a:gs>
            </a:gsLst>
            <a:lin ang="5400000" scaled="1"/>
          </a:gradFill>
          <a:ln w="38100">
            <a:solidFill>
              <a:srgbClr val="FFCC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400" b="1"/>
              <a:t>Concentration</a:t>
            </a:r>
          </a:p>
          <a:p>
            <a:pPr algn="ctr"/>
            <a:r>
              <a:rPr lang="fr-FR" altLang="fr-FR" sz="1400" b="1"/>
              <a:t>Conversion </a:t>
            </a: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6011863" y="1196975"/>
            <a:ext cx="1543050" cy="342900"/>
          </a:xfrm>
          <a:prstGeom prst="rect">
            <a:avLst/>
          </a:prstGeom>
          <a:gradFill rotWithShape="1">
            <a:gsLst>
              <a:gs pos="0">
                <a:srgbClr val="FFCC66">
                  <a:alpha val="75998"/>
                </a:srgbClr>
              </a:gs>
              <a:gs pos="100000">
                <a:srgbClr val="E0B35A"/>
              </a:gs>
            </a:gsLst>
            <a:lin ang="5400000" scaled="1"/>
          </a:gradFill>
          <a:ln w="38100">
            <a:solidFill>
              <a:srgbClr val="FFCC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400" b="1"/>
              <a:t>Enrichissement</a:t>
            </a:r>
          </a:p>
        </p:txBody>
      </p:sp>
      <p:sp>
        <p:nvSpPr>
          <p:cNvPr id="350217" name="Text Box 10"/>
          <p:cNvSpPr txBox="1">
            <a:spLocks noChangeArrowheads="1"/>
          </p:cNvSpPr>
          <p:nvPr/>
        </p:nvSpPr>
        <p:spPr bwMode="auto">
          <a:xfrm>
            <a:off x="7269163" y="2901950"/>
            <a:ext cx="1766887" cy="739775"/>
          </a:xfrm>
          <a:prstGeom prst="rect">
            <a:avLst/>
          </a:prstGeom>
          <a:gradFill rotWithShape="1">
            <a:gsLst>
              <a:gs pos="0">
                <a:srgbClr val="FFCC66">
                  <a:alpha val="75998"/>
                </a:srgbClr>
              </a:gs>
              <a:gs pos="100000">
                <a:srgbClr val="D8AD56"/>
              </a:gs>
            </a:gsLst>
            <a:lin ang="5400000" scaled="1"/>
          </a:gra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400" b="1"/>
              <a:t>Fabrication </a:t>
            </a:r>
          </a:p>
          <a:p>
            <a:pPr algn="ctr"/>
            <a:r>
              <a:rPr lang="fr-FR" altLang="fr-FR" sz="1400" b="1"/>
              <a:t>combustibles </a:t>
            </a:r>
          </a:p>
          <a:p>
            <a:pPr algn="ctr"/>
            <a:r>
              <a:rPr lang="fr-FR" altLang="fr-FR" sz="1400" b="1"/>
              <a:t>MOX- RNR </a:t>
            </a:r>
          </a:p>
        </p:txBody>
      </p:sp>
      <p:sp>
        <p:nvSpPr>
          <p:cNvPr id="350218" name="Text Box 12"/>
          <p:cNvSpPr txBox="1">
            <a:spLocks noChangeArrowheads="1"/>
          </p:cNvSpPr>
          <p:nvPr/>
        </p:nvSpPr>
        <p:spPr bwMode="auto">
          <a:xfrm>
            <a:off x="611188" y="4581525"/>
            <a:ext cx="1517650" cy="679450"/>
          </a:xfrm>
          <a:prstGeom prst="rect">
            <a:avLst/>
          </a:prstGeom>
          <a:gradFill rotWithShape="1">
            <a:gsLst>
              <a:gs pos="0">
                <a:srgbClr val="ABDE7C">
                  <a:alpha val="79999"/>
                </a:srgbClr>
              </a:gs>
              <a:gs pos="100000">
                <a:srgbClr val="87AF62"/>
              </a:gs>
            </a:gsLst>
            <a:lin ang="5400000" scaled="1"/>
          </a:gradFill>
          <a:ln w="38100">
            <a:solidFill>
              <a:srgbClr val="ABDE7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b="1"/>
              <a:t>Usine de </a:t>
            </a:r>
          </a:p>
          <a:p>
            <a:pPr algn="ctr"/>
            <a:r>
              <a:rPr lang="fr-FR" altLang="fr-FR" b="1"/>
              <a:t>Traitement  </a:t>
            </a:r>
          </a:p>
        </p:txBody>
      </p:sp>
      <p:sp>
        <p:nvSpPr>
          <p:cNvPr id="350219" name="Text Box 13"/>
          <p:cNvSpPr txBox="1">
            <a:spLocks noChangeArrowheads="1"/>
          </p:cNvSpPr>
          <p:nvPr/>
        </p:nvSpPr>
        <p:spPr bwMode="auto">
          <a:xfrm>
            <a:off x="6084888" y="5445125"/>
            <a:ext cx="2066925" cy="669925"/>
          </a:xfrm>
          <a:prstGeom prst="rect">
            <a:avLst/>
          </a:prstGeom>
          <a:gradFill rotWithShape="1">
            <a:gsLst>
              <a:gs pos="0">
                <a:srgbClr val="0099FF">
                  <a:alpha val="70000"/>
                </a:srgbClr>
              </a:gs>
              <a:gs pos="100000">
                <a:srgbClr val="005D9B"/>
              </a:gs>
            </a:gsLst>
            <a:lin ang="5400000" scaled="1"/>
          </a:gra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b="1"/>
              <a:t>Réacteur à </a:t>
            </a:r>
          </a:p>
          <a:p>
            <a:pPr algn="ctr"/>
            <a:r>
              <a:rPr lang="fr-FR" altLang="fr-FR" b="1"/>
              <a:t>neutrons rapides</a:t>
            </a:r>
          </a:p>
        </p:txBody>
      </p:sp>
      <p:sp>
        <p:nvSpPr>
          <p:cNvPr id="350220" name="Text Box 16"/>
          <p:cNvSpPr txBox="1">
            <a:spLocks noChangeArrowheads="1"/>
          </p:cNvSpPr>
          <p:nvPr/>
        </p:nvSpPr>
        <p:spPr bwMode="auto">
          <a:xfrm>
            <a:off x="1042988" y="3141663"/>
            <a:ext cx="792162" cy="739775"/>
          </a:xfrm>
          <a:prstGeom prst="rect">
            <a:avLst/>
          </a:prstGeom>
          <a:solidFill>
            <a:schemeClr val="bg1"/>
          </a:solidFill>
          <a:ln w="38100">
            <a:solidFill>
              <a:srgbClr val="7D3D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000" b="1"/>
              <a:t>Déchets ultimes </a:t>
            </a:r>
          </a:p>
          <a:p>
            <a:pPr algn="ctr"/>
            <a:r>
              <a:rPr lang="fr-FR" altLang="fr-FR" sz="1000" b="1"/>
              <a:t>(PF + AM)</a:t>
            </a:r>
            <a:endParaRPr lang="fr-FR" altLang="fr-FR" sz="1000" b="1" baseline="-25000"/>
          </a:p>
        </p:txBody>
      </p:sp>
      <p:pic>
        <p:nvPicPr>
          <p:cNvPr id="350221" name="Picture 17" descr="e8368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420687" cy="60007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22" name="Picture 18" descr="e8368c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403225" cy="576263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223" name="Text Box 19"/>
          <p:cNvSpPr txBox="1">
            <a:spLocks noChangeArrowheads="1"/>
          </p:cNvSpPr>
          <p:nvPr/>
        </p:nvSpPr>
        <p:spPr bwMode="auto">
          <a:xfrm>
            <a:off x="2987675" y="4221163"/>
            <a:ext cx="1943100" cy="374650"/>
          </a:xfrm>
          <a:prstGeom prst="rect">
            <a:avLst/>
          </a:prstGeom>
          <a:solidFill>
            <a:schemeClr val="bg1"/>
          </a:solidFill>
          <a:ln w="38100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600" b="1"/>
              <a:t>Combustible usé</a:t>
            </a:r>
            <a:endParaRPr lang="fr-FR" altLang="fr-FR" sz="1600" b="1" baseline="-25000"/>
          </a:p>
        </p:txBody>
      </p:sp>
      <p:sp>
        <p:nvSpPr>
          <p:cNvPr id="350224" name="AutoShape 24"/>
          <p:cNvSpPr>
            <a:spLocks noChangeArrowheads="1"/>
          </p:cNvSpPr>
          <p:nvPr/>
        </p:nvSpPr>
        <p:spPr bwMode="auto">
          <a:xfrm>
            <a:off x="3816350" y="2205038"/>
            <a:ext cx="215900" cy="287337"/>
          </a:xfrm>
          <a:prstGeom prst="lightningBol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25" name="AutoShape 25"/>
          <p:cNvSpPr>
            <a:spLocks noChangeArrowheads="1"/>
          </p:cNvSpPr>
          <p:nvPr/>
        </p:nvSpPr>
        <p:spPr bwMode="auto">
          <a:xfrm>
            <a:off x="3671888" y="2205038"/>
            <a:ext cx="215900" cy="287337"/>
          </a:xfrm>
          <a:prstGeom prst="lightningBol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26" name="Oval 26"/>
          <p:cNvSpPr>
            <a:spLocks noChangeArrowheads="1"/>
          </p:cNvSpPr>
          <p:nvPr/>
        </p:nvSpPr>
        <p:spPr bwMode="auto">
          <a:xfrm rot="-754878">
            <a:off x="5570538" y="2417763"/>
            <a:ext cx="431800" cy="3635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27" name="Rectangle 27"/>
          <p:cNvSpPr>
            <a:spLocks noChangeArrowheads="1"/>
          </p:cNvSpPr>
          <p:nvPr/>
        </p:nvSpPr>
        <p:spPr bwMode="auto">
          <a:xfrm>
            <a:off x="5740400" y="2660650"/>
            <a:ext cx="215900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28" name="Freeform 28"/>
          <p:cNvSpPr>
            <a:spLocks/>
          </p:cNvSpPr>
          <p:nvPr/>
        </p:nvSpPr>
        <p:spPr bwMode="auto">
          <a:xfrm>
            <a:off x="5629275" y="2297113"/>
            <a:ext cx="366713" cy="230187"/>
          </a:xfrm>
          <a:custGeom>
            <a:avLst/>
            <a:gdLst>
              <a:gd name="T0" fmla="*/ 0 w 231"/>
              <a:gd name="T1" fmla="*/ 2147483647 h 145"/>
              <a:gd name="T2" fmla="*/ 2147483647 w 231"/>
              <a:gd name="T3" fmla="*/ 2147483647 h 145"/>
              <a:gd name="T4" fmla="*/ 2147483647 w 231"/>
              <a:gd name="T5" fmla="*/ 2147483647 h 145"/>
              <a:gd name="T6" fmla="*/ 2147483647 w 231"/>
              <a:gd name="T7" fmla="*/ 2147483647 h 145"/>
              <a:gd name="T8" fmla="*/ 2147483647 w 231"/>
              <a:gd name="T9" fmla="*/ 2147483647 h 145"/>
              <a:gd name="T10" fmla="*/ 2147483647 w 231"/>
              <a:gd name="T11" fmla="*/ 2147483647 h 145"/>
              <a:gd name="T12" fmla="*/ 2147483647 w 231"/>
              <a:gd name="T13" fmla="*/ 2147483647 h 145"/>
              <a:gd name="T14" fmla="*/ 2147483647 w 231"/>
              <a:gd name="T15" fmla="*/ 2147483647 h 145"/>
              <a:gd name="T16" fmla="*/ 2147483647 w 231"/>
              <a:gd name="T17" fmla="*/ 2147483647 h 145"/>
              <a:gd name="T18" fmla="*/ 2147483647 w 231"/>
              <a:gd name="T19" fmla="*/ 2147483647 h 145"/>
              <a:gd name="T20" fmla="*/ 2147483647 w 231"/>
              <a:gd name="T21" fmla="*/ 2147483647 h 145"/>
              <a:gd name="T22" fmla="*/ 2147483647 w 231"/>
              <a:gd name="T23" fmla="*/ 2147483647 h 145"/>
              <a:gd name="T24" fmla="*/ 2147483647 w 231"/>
              <a:gd name="T25" fmla="*/ 2147483647 h 145"/>
              <a:gd name="T26" fmla="*/ 0 w 231"/>
              <a:gd name="T27" fmla="*/ 2147483647 h 1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31"/>
              <a:gd name="T43" fmla="*/ 0 h 145"/>
              <a:gd name="T44" fmla="*/ 231 w 231"/>
              <a:gd name="T45" fmla="*/ 145 h 1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31" h="145">
                <a:moveTo>
                  <a:pt x="0" y="28"/>
                </a:moveTo>
                <a:cubicBezTo>
                  <a:pt x="12" y="37"/>
                  <a:pt x="25" y="45"/>
                  <a:pt x="36" y="55"/>
                </a:cubicBezTo>
                <a:cubicBezTo>
                  <a:pt x="39" y="57"/>
                  <a:pt x="39" y="62"/>
                  <a:pt x="42" y="64"/>
                </a:cubicBezTo>
                <a:cubicBezTo>
                  <a:pt x="57" y="73"/>
                  <a:pt x="77" y="72"/>
                  <a:pt x="93" y="82"/>
                </a:cubicBezTo>
                <a:cubicBezTo>
                  <a:pt x="102" y="108"/>
                  <a:pt x="129" y="105"/>
                  <a:pt x="153" y="109"/>
                </a:cubicBezTo>
                <a:cubicBezTo>
                  <a:pt x="169" y="120"/>
                  <a:pt x="184" y="124"/>
                  <a:pt x="201" y="133"/>
                </a:cubicBezTo>
                <a:cubicBezTo>
                  <a:pt x="207" y="137"/>
                  <a:pt x="219" y="145"/>
                  <a:pt x="219" y="145"/>
                </a:cubicBezTo>
                <a:cubicBezTo>
                  <a:pt x="227" y="134"/>
                  <a:pt x="228" y="126"/>
                  <a:pt x="231" y="112"/>
                </a:cubicBezTo>
                <a:cubicBezTo>
                  <a:pt x="227" y="100"/>
                  <a:pt x="222" y="98"/>
                  <a:pt x="210" y="94"/>
                </a:cubicBezTo>
                <a:cubicBezTo>
                  <a:pt x="206" y="82"/>
                  <a:pt x="195" y="71"/>
                  <a:pt x="183" y="67"/>
                </a:cubicBezTo>
                <a:cubicBezTo>
                  <a:pt x="179" y="54"/>
                  <a:pt x="148" y="44"/>
                  <a:pt x="135" y="40"/>
                </a:cubicBezTo>
                <a:cubicBezTo>
                  <a:pt x="124" y="36"/>
                  <a:pt x="108" y="25"/>
                  <a:pt x="99" y="19"/>
                </a:cubicBezTo>
                <a:cubicBezTo>
                  <a:pt x="89" y="12"/>
                  <a:pt x="59" y="7"/>
                  <a:pt x="48" y="4"/>
                </a:cubicBezTo>
                <a:cubicBezTo>
                  <a:pt x="17" y="7"/>
                  <a:pt x="9" y="0"/>
                  <a:pt x="0" y="28"/>
                </a:cubicBezTo>
                <a:close/>
              </a:path>
            </a:pathLst>
          </a:custGeom>
          <a:solidFill>
            <a:srgbClr val="D4D4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0229" name="AutoShape 29"/>
          <p:cNvSpPr>
            <a:spLocks noChangeArrowheads="1"/>
          </p:cNvSpPr>
          <p:nvPr/>
        </p:nvSpPr>
        <p:spPr bwMode="auto">
          <a:xfrm rot="10800000">
            <a:off x="5762625" y="2806700"/>
            <a:ext cx="144463" cy="714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30" name="Rectangle 30"/>
          <p:cNvSpPr>
            <a:spLocks noChangeArrowheads="1"/>
          </p:cNvSpPr>
          <p:nvPr/>
        </p:nvSpPr>
        <p:spPr bwMode="auto">
          <a:xfrm rot="1391916">
            <a:off x="5543550" y="2655888"/>
            <a:ext cx="142875" cy="71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31" name="Rectangle 31"/>
          <p:cNvSpPr>
            <a:spLocks noChangeArrowheads="1"/>
          </p:cNvSpPr>
          <p:nvPr/>
        </p:nvSpPr>
        <p:spPr bwMode="auto">
          <a:xfrm rot="1391916">
            <a:off x="5651500" y="2492375"/>
            <a:ext cx="142875" cy="71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32" name="Rectangle 32"/>
          <p:cNvSpPr>
            <a:spLocks noChangeArrowheads="1"/>
          </p:cNvSpPr>
          <p:nvPr/>
        </p:nvSpPr>
        <p:spPr bwMode="auto">
          <a:xfrm rot="1391916">
            <a:off x="5751513" y="2446338"/>
            <a:ext cx="142875" cy="71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33" name="Rectangle 33"/>
          <p:cNvSpPr>
            <a:spLocks noChangeArrowheads="1"/>
          </p:cNvSpPr>
          <p:nvPr/>
        </p:nvSpPr>
        <p:spPr bwMode="auto">
          <a:xfrm rot="1973686" flipV="1">
            <a:off x="5694363" y="2565400"/>
            <a:ext cx="217487" cy="96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183330" name="Text Box 34"/>
          <p:cNvSpPr txBox="1">
            <a:spLocks noChangeArrowheads="1"/>
          </p:cNvSpPr>
          <p:nvPr/>
        </p:nvSpPr>
        <p:spPr bwMode="auto">
          <a:xfrm>
            <a:off x="6877050" y="1844675"/>
            <a:ext cx="2124075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rgbClr val="FF9900"/>
                </a:solidFill>
                <a:latin typeface="Arial" pitchFamily="34" charset="0"/>
                <a:cs typeface="+mn-cs"/>
              </a:rPr>
              <a:t>Uranium Appauvri</a:t>
            </a:r>
            <a:r>
              <a:rPr lang="fr-FR" sz="1200" b="1" dirty="0">
                <a:latin typeface="Arial" pitchFamily="34" charset="0"/>
                <a:cs typeface="+mn-cs"/>
              </a:rPr>
              <a:t>/ </a:t>
            </a:r>
            <a:r>
              <a:rPr lang="fr-FR" sz="1200" b="1" dirty="0">
                <a:solidFill>
                  <a:srgbClr val="669900"/>
                </a:solidFill>
                <a:latin typeface="Arial" pitchFamily="34" charset="0"/>
                <a:cs typeface="+mn-cs"/>
              </a:rPr>
              <a:t>Uranium de retraitement</a:t>
            </a:r>
          </a:p>
        </p:txBody>
      </p:sp>
      <p:sp>
        <p:nvSpPr>
          <p:cNvPr id="350235" name="AutoShape 35"/>
          <p:cNvSpPr>
            <a:spLocks noChangeArrowheads="1"/>
          </p:cNvSpPr>
          <p:nvPr/>
        </p:nvSpPr>
        <p:spPr bwMode="auto">
          <a:xfrm>
            <a:off x="1116013" y="2636838"/>
            <a:ext cx="576262" cy="433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800" b="1"/>
              <a:t>HAVL</a:t>
            </a:r>
          </a:p>
          <a:p>
            <a:pPr algn="ctr"/>
            <a:r>
              <a:rPr lang="fr-FR" altLang="fr-FR" sz="800" b="1"/>
              <a:t> vitrifiés</a:t>
            </a:r>
          </a:p>
        </p:txBody>
      </p:sp>
      <p:sp>
        <p:nvSpPr>
          <p:cNvPr id="350236" name="AutoShape 36"/>
          <p:cNvSpPr>
            <a:spLocks noChangeArrowheads="1"/>
          </p:cNvSpPr>
          <p:nvPr/>
        </p:nvSpPr>
        <p:spPr bwMode="auto">
          <a:xfrm>
            <a:off x="466725" y="2779713"/>
            <a:ext cx="576263" cy="433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800" b="1"/>
              <a:t>MAVL</a:t>
            </a:r>
          </a:p>
          <a:p>
            <a:pPr algn="ctr"/>
            <a:r>
              <a:rPr lang="fr-FR" altLang="fr-FR" sz="800" b="1"/>
              <a:t> compactés</a:t>
            </a:r>
          </a:p>
        </p:txBody>
      </p:sp>
      <p:sp>
        <p:nvSpPr>
          <p:cNvPr id="183333" name="AutoShape 37"/>
          <p:cNvSpPr>
            <a:spLocks noChangeArrowheads="1"/>
          </p:cNvSpPr>
          <p:nvPr/>
        </p:nvSpPr>
        <p:spPr bwMode="auto">
          <a:xfrm rot="15368145">
            <a:off x="7239793" y="2561432"/>
            <a:ext cx="608013" cy="184150"/>
          </a:xfrm>
          <a:prstGeom prst="leftArrow">
            <a:avLst>
              <a:gd name="adj1" fmla="val 50000"/>
              <a:gd name="adj2" fmla="val 82543"/>
            </a:avLst>
          </a:prstGeom>
          <a:gradFill rotWithShape="1">
            <a:gsLst>
              <a:gs pos="0">
                <a:srgbClr val="FF9933"/>
              </a:gs>
              <a:gs pos="100000">
                <a:srgbClr val="FF9933">
                  <a:gamma/>
                  <a:shade val="94118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endParaRPr lang="fr-FR" sz="1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350238" name="Text Box 39"/>
          <p:cNvSpPr txBox="1">
            <a:spLocks noChangeArrowheads="1"/>
          </p:cNvSpPr>
          <p:nvPr/>
        </p:nvSpPr>
        <p:spPr bwMode="auto">
          <a:xfrm>
            <a:off x="0" y="3213100"/>
            <a:ext cx="900113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900" b="1"/>
              <a:t>Entreposage</a:t>
            </a:r>
            <a:endParaRPr lang="fr-FR" altLang="fr-FR" sz="900" b="1" baseline="-25000"/>
          </a:p>
        </p:txBody>
      </p:sp>
      <p:pic>
        <p:nvPicPr>
          <p:cNvPr id="350239" name="Picture 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43497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240" name="AutoShape 41"/>
          <p:cNvSpPr>
            <a:spLocks noChangeArrowheads="1"/>
          </p:cNvSpPr>
          <p:nvPr/>
        </p:nvSpPr>
        <p:spPr bwMode="auto">
          <a:xfrm>
            <a:off x="179388" y="4005263"/>
            <a:ext cx="431800" cy="1444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800" b="1"/>
              <a:t>FMA-VC</a:t>
            </a:r>
          </a:p>
        </p:txBody>
      </p:sp>
      <p:sp>
        <p:nvSpPr>
          <p:cNvPr id="350241" name="AutoShape 43"/>
          <p:cNvSpPr>
            <a:spLocks noChangeArrowheads="1"/>
          </p:cNvSpPr>
          <p:nvPr/>
        </p:nvSpPr>
        <p:spPr bwMode="auto">
          <a:xfrm rot="2195891">
            <a:off x="6318250" y="2544763"/>
            <a:ext cx="258763" cy="798512"/>
          </a:xfrm>
          <a:prstGeom prst="curvedLeftArrow">
            <a:avLst>
              <a:gd name="adj1" fmla="val 45574"/>
              <a:gd name="adj2" fmla="val 91148"/>
              <a:gd name="adj3" fmla="val 33333"/>
            </a:avLst>
          </a:prstGeom>
          <a:gradFill rotWithShape="1">
            <a:gsLst>
              <a:gs pos="0">
                <a:srgbClr val="FFCC66"/>
              </a:gs>
              <a:gs pos="100000">
                <a:srgbClr val="E8BA5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42" name="Oval 44"/>
          <p:cNvSpPr>
            <a:spLocks noChangeArrowheads="1"/>
          </p:cNvSpPr>
          <p:nvPr/>
        </p:nvSpPr>
        <p:spPr bwMode="auto">
          <a:xfrm>
            <a:off x="3563938" y="2133600"/>
            <a:ext cx="1079500" cy="2873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43" name="Oval 45"/>
          <p:cNvSpPr>
            <a:spLocks noChangeArrowheads="1"/>
          </p:cNvSpPr>
          <p:nvPr/>
        </p:nvSpPr>
        <p:spPr bwMode="auto">
          <a:xfrm rot="-1481231">
            <a:off x="2773363" y="2273300"/>
            <a:ext cx="1143000" cy="431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44" name="Oval 46"/>
          <p:cNvSpPr>
            <a:spLocks noChangeArrowheads="1"/>
          </p:cNvSpPr>
          <p:nvPr/>
        </p:nvSpPr>
        <p:spPr bwMode="auto">
          <a:xfrm rot="-2219716">
            <a:off x="2419350" y="2849563"/>
            <a:ext cx="742950" cy="2889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45" name="AutoShape 51"/>
          <p:cNvSpPr>
            <a:spLocks noChangeArrowheads="1"/>
          </p:cNvSpPr>
          <p:nvPr/>
        </p:nvSpPr>
        <p:spPr bwMode="auto">
          <a:xfrm>
            <a:off x="4859338" y="2565400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46" name="Rectangle 56"/>
          <p:cNvSpPr>
            <a:spLocks noChangeArrowheads="1"/>
          </p:cNvSpPr>
          <p:nvPr/>
        </p:nvSpPr>
        <p:spPr bwMode="auto">
          <a:xfrm>
            <a:off x="5580063" y="2852738"/>
            <a:ext cx="360362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47" name="Rectangle 57"/>
          <p:cNvSpPr>
            <a:spLocks noChangeArrowheads="1"/>
          </p:cNvSpPr>
          <p:nvPr/>
        </p:nvSpPr>
        <p:spPr bwMode="auto">
          <a:xfrm>
            <a:off x="4786313" y="2428875"/>
            <a:ext cx="1223962" cy="72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48" name="Rectangle 47"/>
          <p:cNvSpPr>
            <a:spLocks noChangeArrowheads="1"/>
          </p:cNvSpPr>
          <p:nvPr/>
        </p:nvSpPr>
        <p:spPr bwMode="auto">
          <a:xfrm>
            <a:off x="5867400" y="2781300"/>
            <a:ext cx="576263" cy="1150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49" name="AutoShape 61"/>
          <p:cNvSpPr>
            <a:spLocks noChangeArrowheads="1"/>
          </p:cNvSpPr>
          <p:nvPr/>
        </p:nvSpPr>
        <p:spPr bwMode="auto">
          <a:xfrm>
            <a:off x="5286375" y="2571750"/>
            <a:ext cx="863600" cy="287338"/>
          </a:xfrm>
          <a:prstGeom prst="notchedRightArrow">
            <a:avLst>
              <a:gd name="adj1" fmla="val 50000"/>
              <a:gd name="adj2" fmla="val 751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50" name="Rectangle 66"/>
          <p:cNvSpPr>
            <a:spLocks noChangeArrowheads="1"/>
          </p:cNvSpPr>
          <p:nvPr/>
        </p:nvSpPr>
        <p:spPr bwMode="auto">
          <a:xfrm>
            <a:off x="3708400" y="2349500"/>
            <a:ext cx="1150938" cy="14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51" name="AutoShape 68"/>
          <p:cNvSpPr>
            <a:spLocks noChangeArrowheads="1"/>
          </p:cNvSpPr>
          <p:nvPr/>
        </p:nvSpPr>
        <p:spPr bwMode="auto">
          <a:xfrm rot="6651268">
            <a:off x="2555082" y="2996406"/>
            <a:ext cx="431800" cy="2873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52" name="AutoShape 70"/>
          <p:cNvSpPr>
            <a:spLocks noChangeArrowheads="1"/>
          </p:cNvSpPr>
          <p:nvPr/>
        </p:nvSpPr>
        <p:spPr bwMode="auto">
          <a:xfrm>
            <a:off x="2843213" y="2636838"/>
            <a:ext cx="433387" cy="287337"/>
          </a:xfrm>
          <a:prstGeom prst="diamond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grpSp>
        <p:nvGrpSpPr>
          <p:cNvPr id="350253" name="Group 72"/>
          <p:cNvGrpSpPr>
            <a:grpSpLocks/>
          </p:cNvGrpSpPr>
          <p:nvPr/>
        </p:nvGrpSpPr>
        <p:grpSpPr bwMode="auto">
          <a:xfrm>
            <a:off x="5214938" y="2857500"/>
            <a:ext cx="1368425" cy="287338"/>
            <a:chOff x="3016" y="1616"/>
            <a:chExt cx="862" cy="181"/>
          </a:xfrm>
        </p:grpSpPr>
        <p:sp>
          <p:nvSpPr>
            <p:cNvPr id="350254" name="AutoShape 73"/>
            <p:cNvSpPr>
              <a:spLocks noChangeArrowheads="1"/>
            </p:cNvSpPr>
            <p:nvPr/>
          </p:nvSpPr>
          <p:spPr bwMode="auto">
            <a:xfrm>
              <a:off x="3016" y="1616"/>
              <a:ext cx="408" cy="181"/>
            </a:xfrm>
            <a:prstGeom prst="rightArrow">
              <a:avLst>
                <a:gd name="adj1" fmla="val 50000"/>
                <a:gd name="adj2" fmla="val 56354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50255" name="AutoShape 74"/>
            <p:cNvSpPr>
              <a:spLocks noChangeArrowheads="1"/>
            </p:cNvSpPr>
            <p:nvPr/>
          </p:nvSpPr>
          <p:spPr bwMode="auto">
            <a:xfrm>
              <a:off x="3334" y="1616"/>
              <a:ext cx="544" cy="181"/>
            </a:xfrm>
            <a:prstGeom prst="notchedRightArrow">
              <a:avLst>
                <a:gd name="adj1" fmla="val 50000"/>
                <a:gd name="adj2" fmla="val 75138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183371" name="AutoShape 75"/>
          <p:cNvSpPr>
            <a:spLocks noChangeArrowheads="1"/>
          </p:cNvSpPr>
          <p:nvPr/>
        </p:nvSpPr>
        <p:spPr bwMode="auto">
          <a:xfrm rot="17802037">
            <a:off x="7960518" y="2561432"/>
            <a:ext cx="608013" cy="184150"/>
          </a:xfrm>
          <a:prstGeom prst="leftArrow">
            <a:avLst>
              <a:gd name="adj1" fmla="val 50000"/>
              <a:gd name="adj2" fmla="val 82543"/>
            </a:avLst>
          </a:prstGeom>
          <a:solidFill>
            <a:srgbClr val="669900"/>
          </a:solidFill>
          <a:ln w="6350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endParaRPr lang="fr-FR" sz="1200" b="1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350257" name="AutoShape 81"/>
          <p:cNvSpPr>
            <a:spLocks noChangeArrowheads="1"/>
          </p:cNvSpPr>
          <p:nvPr/>
        </p:nvSpPr>
        <p:spPr bwMode="auto">
          <a:xfrm>
            <a:off x="4286250" y="2857500"/>
            <a:ext cx="1019175" cy="285750"/>
          </a:xfrm>
          <a:prstGeom prst="notchedRightArrow">
            <a:avLst>
              <a:gd name="adj1" fmla="val 50000"/>
              <a:gd name="adj2" fmla="val 75131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58" name="AutoShape 87"/>
          <p:cNvSpPr>
            <a:spLocks noChangeArrowheads="1"/>
          </p:cNvSpPr>
          <p:nvPr/>
        </p:nvSpPr>
        <p:spPr bwMode="auto">
          <a:xfrm rot="-1245856">
            <a:off x="3001963" y="2933700"/>
            <a:ext cx="862012" cy="168275"/>
          </a:xfrm>
          <a:prstGeom prst="homePlate">
            <a:avLst>
              <a:gd name="adj" fmla="val 12707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59" name="Text Box 86"/>
          <p:cNvSpPr txBox="1">
            <a:spLocks noChangeArrowheads="1"/>
          </p:cNvSpPr>
          <p:nvPr/>
        </p:nvSpPr>
        <p:spPr bwMode="auto">
          <a:xfrm>
            <a:off x="3500438" y="2786063"/>
            <a:ext cx="922337" cy="3429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400" b="1"/>
              <a:t>uranium</a:t>
            </a:r>
          </a:p>
        </p:txBody>
      </p:sp>
      <p:sp>
        <p:nvSpPr>
          <p:cNvPr id="350260" name="AutoShape 60"/>
          <p:cNvSpPr>
            <a:spLocks noChangeArrowheads="1"/>
          </p:cNvSpPr>
          <p:nvPr/>
        </p:nvSpPr>
        <p:spPr bwMode="auto">
          <a:xfrm>
            <a:off x="4643438" y="2565400"/>
            <a:ext cx="792162" cy="292100"/>
          </a:xfrm>
          <a:prstGeom prst="rightArrow">
            <a:avLst>
              <a:gd name="adj1" fmla="val 50000"/>
              <a:gd name="adj2" fmla="val 5634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61" name="AutoShape 63"/>
          <p:cNvSpPr>
            <a:spLocks noChangeArrowheads="1"/>
          </p:cNvSpPr>
          <p:nvPr/>
        </p:nvSpPr>
        <p:spPr bwMode="auto">
          <a:xfrm rot="493152">
            <a:off x="6021388" y="2620963"/>
            <a:ext cx="720725" cy="342900"/>
          </a:xfrm>
          <a:prstGeom prst="notchedRightArrow">
            <a:avLst>
              <a:gd name="adj1" fmla="val 50000"/>
              <a:gd name="adj2" fmla="val 6267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50262" name="Text Box 38"/>
          <p:cNvSpPr txBox="1">
            <a:spLocks noChangeArrowheads="1"/>
          </p:cNvSpPr>
          <p:nvPr/>
        </p:nvSpPr>
        <p:spPr bwMode="auto">
          <a:xfrm>
            <a:off x="3929063" y="2500313"/>
            <a:ext cx="1077912" cy="3079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400" b="1"/>
              <a:t>Plutonium</a:t>
            </a:r>
          </a:p>
        </p:txBody>
      </p:sp>
    </p:spTree>
    <p:extLst>
      <p:ext uri="{BB962C8B-B14F-4D97-AF65-F5344CB8AC3E}">
        <p14:creationId xmlns:p14="http://schemas.microsoft.com/office/powerpoint/2010/main" val="180048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2" grpId="1" animBg="1"/>
      <p:bldP spid="39943" grpId="0" animBg="1"/>
      <p:bldP spid="39943" grpId="1" animBg="1"/>
      <p:bldP spid="39944" grpId="0" animBg="1"/>
      <p:bldP spid="39944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6745287" cy="8270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/>
              <a:t>Les déchets HAVL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altLang="fr-FR"/>
              <a:t>.</a:t>
            </a:r>
          </a:p>
        </p:txBody>
      </p:sp>
      <p:grpSp>
        <p:nvGrpSpPr>
          <p:cNvPr id="384004" name="Group 4"/>
          <p:cNvGrpSpPr>
            <a:grpSpLocks/>
          </p:cNvGrpSpPr>
          <p:nvPr/>
        </p:nvGrpSpPr>
        <p:grpSpPr bwMode="auto">
          <a:xfrm>
            <a:off x="174625" y="1633538"/>
            <a:ext cx="4876800" cy="4687887"/>
            <a:chOff x="318" y="624"/>
            <a:chExt cx="3354" cy="3358"/>
          </a:xfrm>
        </p:grpSpPr>
        <p:sp>
          <p:nvSpPr>
            <p:cNvPr id="384005" name="AutoShape 5"/>
            <p:cNvSpPr>
              <a:spLocks noChangeArrowheads="1"/>
            </p:cNvSpPr>
            <p:nvPr/>
          </p:nvSpPr>
          <p:spPr bwMode="auto">
            <a:xfrm>
              <a:off x="1968" y="624"/>
              <a:ext cx="313" cy="358"/>
            </a:xfrm>
            <a:prstGeom prst="cube">
              <a:avLst>
                <a:gd name="adj" fmla="val 24995"/>
              </a:avLst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4006" name="AutoShape 6"/>
            <p:cNvSpPr>
              <a:spLocks noChangeArrowheads="1"/>
            </p:cNvSpPr>
            <p:nvPr/>
          </p:nvSpPr>
          <p:spPr bwMode="auto">
            <a:xfrm>
              <a:off x="2016" y="1296"/>
              <a:ext cx="208" cy="208"/>
            </a:xfrm>
            <a:prstGeom prst="cube">
              <a:avLst>
                <a:gd name="adj" fmla="val 24995"/>
              </a:avLst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4007" name="AutoShape 7"/>
            <p:cNvSpPr>
              <a:spLocks noChangeArrowheads="1"/>
            </p:cNvSpPr>
            <p:nvPr/>
          </p:nvSpPr>
          <p:spPr bwMode="auto">
            <a:xfrm>
              <a:off x="2016" y="1056"/>
              <a:ext cx="175" cy="154"/>
            </a:xfrm>
            <a:prstGeom prst="cube">
              <a:avLst>
                <a:gd name="adj" fmla="val 24995"/>
              </a:avLst>
            </a:prstGeom>
            <a:solidFill>
              <a:srgbClr val="114FF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84008" name="Group 8"/>
            <p:cNvGrpSpPr>
              <a:grpSpLocks/>
            </p:cNvGrpSpPr>
            <p:nvPr/>
          </p:nvGrpSpPr>
          <p:grpSpPr bwMode="auto">
            <a:xfrm>
              <a:off x="1920" y="1632"/>
              <a:ext cx="1289" cy="1469"/>
              <a:chOff x="2014" y="1288"/>
              <a:chExt cx="1396" cy="1469"/>
            </a:xfrm>
          </p:grpSpPr>
          <p:sp>
            <p:nvSpPr>
              <p:cNvPr id="384009" name="AutoShape 9"/>
              <p:cNvSpPr>
                <a:spLocks noChangeArrowheads="1"/>
              </p:cNvSpPr>
              <p:nvPr/>
            </p:nvSpPr>
            <p:spPr bwMode="auto">
              <a:xfrm>
                <a:off x="2014" y="1288"/>
                <a:ext cx="1396" cy="1459"/>
              </a:xfrm>
              <a:prstGeom prst="cube">
                <a:avLst>
                  <a:gd name="adj" fmla="val 24995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4010" name="AutoShape 10"/>
              <p:cNvSpPr>
                <a:spLocks noChangeArrowheads="1"/>
              </p:cNvSpPr>
              <p:nvPr/>
            </p:nvSpPr>
            <p:spPr bwMode="auto">
              <a:xfrm>
                <a:off x="2683" y="1516"/>
                <a:ext cx="505" cy="640"/>
              </a:xfrm>
              <a:prstGeom prst="cube">
                <a:avLst>
                  <a:gd name="adj" fmla="val 24995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4011" name="AutoShape 11"/>
              <p:cNvSpPr>
                <a:spLocks noChangeArrowheads="1"/>
              </p:cNvSpPr>
              <p:nvPr/>
            </p:nvSpPr>
            <p:spPr bwMode="auto">
              <a:xfrm>
                <a:off x="2914" y="1585"/>
                <a:ext cx="193" cy="202"/>
              </a:xfrm>
              <a:prstGeom prst="cube">
                <a:avLst>
                  <a:gd name="adj" fmla="val 24995"/>
                </a:avLst>
              </a:prstGeom>
              <a:solidFill>
                <a:srgbClr val="C0FEF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4012" name="Line 12"/>
              <p:cNvSpPr>
                <a:spLocks noChangeShapeType="1"/>
              </p:cNvSpPr>
              <p:nvPr/>
            </p:nvSpPr>
            <p:spPr bwMode="auto">
              <a:xfrm flipH="1">
                <a:off x="2802" y="1518"/>
                <a:ext cx="3" cy="50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013" name="Line 13"/>
              <p:cNvSpPr>
                <a:spLocks noChangeShapeType="1"/>
              </p:cNvSpPr>
              <p:nvPr/>
            </p:nvSpPr>
            <p:spPr bwMode="auto">
              <a:xfrm flipH="1">
                <a:off x="2682" y="2028"/>
                <a:ext cx="120" cy="12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014" name="Line 14"/>
              <p:cNvSpPr>
                <a:spLocks noChangeShapeType="1"/>
              </p:cNvSpPr>
              <p:nvPr/>
            </p:nvSpPr>
            <p:spPr bwMode="auto">
              <a:xfrm>
                <a:off x="2808" y="2028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015" name="Rectangle 15"/>
              <p:cNvSpPr>
                <a:spLocks noChangeArrowheads="1"/>
              </p:cNvSpPr>
              <p:nvPr/>
            </p:nvSpPr>
            <p:spPr bwMode="auto">
              <a:xfrm>
                <a:off x="2042" y="2516"/>
                <a:ext cx="1156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fr-FR" altLang="fr-FR" sz="1600" b="1"/>
                  <a:t>U 238 (943 kg)</a:t>
                </a:r>
              </a:p>
            </p:txBody>
          </p:sp>
          <p:sp>
            <p:nvSpPr>
              <p:cNvPr id="384016" name="Rectangle 16"/>
              <p:cNvSpPr>
                <a:spLocks noChangeArrowheads="1"/>
              </p:cNvSpPr>
              <p:nvPr/>
            </p:nvSpPr>
            <p:spPr bwMode="auto">
              <a:xfrm>
                <a:off x="2310" y="1316"/>
                <a:ext cx="986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fr-FR" altLang="fr-FR" sz="1600" b="1">
                    <a:solidFill>
                      <a:srgbClr val="114FFB"/>
                    </a:solidFill>
                  </a:rPr>
                  <a:t>U 235 (8 kg)</a:t>
                </a:r>
              </a:p>
            </p:txBody>
          </p:sp>
        </p:grpSp>
        <p:grpSp>
          <p:nvGrpSpPr>
            <p:cNvPr id="384017" name="Group 17"/>
            <p:cNvGrpSpPr>
              <a:grpSpLocks/>
            </p:cNvGrpSpPr>
            <p:nvPr/>
          </p:nvGrpSpPr>
          <p:grpSpPr bwMode="auto">
            <a:xfrm>
              <a:off x="336" y="1296"/>
              <a:ext cx="1294" cy="1459"/>
              <a:chOff x="466" y="1306"/>
              <a:chExt cx="1401" cy="1459"/>
            </a:xfrm>
          </p:grpSpPr>
          <p:sp>
            <p:nvSpPr>
              <p:cNvPr id="384018" name="AutoShape 18"/>
              <p:cNvSpPr>
                <a:spLocks noChangeArrowheads="1"/>
              </p:cNvSpPr>
              <p:nvPr/>
            </p:nvSpPr>
            <p:spPr bwMode="auto">
              <a:xfrm>
                <a:off x="466" y="1306"/>
                <a:ext cx="1396" cy="1459"/>
              </a:xfrm>
              <a:prstGeom prst="cube">
                <a:avLst>
                  <a:gd name="adj" fmla="val 24995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4019" name="AutoShape 19"/>
              <p:cNvSpPr>
                <a:spLocks noChangeArrowheads="1"/>
              </p:cNvSpPr>
              <p:nvPr/>
            </p:nvSpPr>
            <p:spPr bwMode="auto">
              <a:xfrm>
                <a:off x="1252" y="1567"/>
                <a:ext cx="343" cy="343"/>
              </a:xfrm>
              <a:prstGeom prst="cube">
                <a:avLst>
                  <a:gd name="adj" fmla="val 24995"/>
                </a:avLst>
              </a:prstGeom>
              <a:solidFill>
                <a:srgbClr val="C0FEF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4020" name="Rectangle 20"/>
              <p:cNvSpPr>
                <a:spLocks noChangeArrowheads="1"/>
              </p:cNvSpPr>
              <p:nvPr/>
            </p:nvSpPr>
            <p:spPr bwMode="auto">
              <a:xfrm>
                <a:off x="482" y="2507"/>
                <a:ext cx="1154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fr-FR" altLang="fr-FR" sz="1600" b="1"/>
                  <a:t>U 238 (967 kg)</a:t>
                </a:r>
              </a:p>
            </p:txBody>
          </p:sp>
          <p:sp>
            <p:nvSpPr>
              <p:cNvPr id="384021" name="Rectangle 21"/>
              <p:cNvSpPr>
                <a:spLocks noChangeArrowheads="1"/>
              </p:cNvSpPr>
              <p:nvPr/>
            </p:nvSpPr>
            <p:spPr bwMode="auto">
              <a:xfrm>
                <a:off x="796" y="1316"/>
                <a:ext cx="1071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fr-FR" altLang="fr-FR" sz="1600" b="1">
                    <a:solidFill>
                      <a:srgbClr val="114FFB"/>
                    </a:solidFill>
                  </a:rPr>
                  <a:t>U 235 (33 kg)</a:t>
                </a:r>
              </a:p>
            </p:txBody>
          </p:sp>
          <p:sp>
            <p:nvSpPr>
              <p:cNvPr id="384022" name="Rectangle 22"/>
              <p:cNvSpPr>
                <a:spLocks noChangeArrowheads="1"/>
              </p:cNvSpPr>
              <p:nvPr/>
            </p:nvSpPr>
            <p:spPr bwMode="auto">
              <a:xfrm>
                <a:off x="482" y="1955"/>
                <a:ext cx="90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84023" name="Rectangle 23"/>
            <p:cNvSpPr>
              <a:spLocks noChangeArrowheads="1"/>
            </p:cNvSpPr>
            <p:nvPr/>
          </p:nvSpPr>
          <p:spPr bwMode="auto">
            <a:xfrm>
              <a:off x="2448" y="624"/>
              <a:ext cx="945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altLang="fr-FR" sz="1400" b="1">
                  <a:solidFill>
                    <a:srgbClr val="FC0128"/>
                  </a:solidFill>
                </a:rPr>
                <a:t>Produits de</a:t>
              </a:r>
            </a:p>
            <a:p>
              <a:pPr eaLnBrk="0" hangingPunct="0"/>
              <a:r>
                <a:rPr lang="fr-FR" altLang="fr-FR" sz="1400" b="1">
                  <a:solidFill>
                    <a:srgbClr val="FC0128"/>
                  </a:solidFill>
                </a:rPr>
                <a:t>fission (35 kg)</a:t>
              </a:r>
            </a:p>
          </p:txBody>
        </p:sp>
        <p:sp>
          <p:nvSpPr>
            <p:cNvPr id="384024" name="Rectangle 24"/>
            <p:cNvSpPr>
              <a:spLocks noChangeArrowheads="1"/>
            </p:cNvSpPr>
            <p:nvPr/>
          </p:nvSpPr>
          <p:spPr bwMode="auto">
            <a:xfrm>
              <a:off x="2496" y="1296"/>
              <a:ext cx="709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altLang="fr-FR" sz="1400" b="1">
                  <a:solidFill>
                    <a:srgbClr val="FE9B03"/>
                  </a:solidFill>
                </a:rPr>
                <a:t>Pu (10 kg)</a:t>
              </a:r>
            </a:p>
          </p:txBody>
        </p:sp>
        <p:sp>
          <p:nvSpPr>
            <p:cNvPr id="384025" name="Rectangle 25"/>
            <p:cNvSpPr>
              <a:spLocks noChangeArrowheads="1"/>
            </p:cNvSpPr>
            <p:nvPr/>
          </p:nvSpPr>
          <p:spPr bwMode="auto">
            <a:xfrm>
              <a:off x="2352" y="959"/>
              <a:ext cx="1320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altLang="fr-FR" sz="1400" b="1">
                  <a:solidFill>
                    <a:srgbClr val="114FFB"/>
                  </a:solidFill>
                </a:rPr>
                <a:t>Actinides mineurs</a:t>
              </a:r>
            </a:p>
            <a:p>
              <a:pPr eaLnBrk="0" hangingPunct="0"/>
              <a:r>
                <a:rPr lang="fr-FR" altLang="fr-FR" sz="1400" b="1">
                  <a:solidFill>
                    <a:srgbClr val="114FFB"/>
                  </a:solidFill>
                </a:rPr>
                <a:t>(Np, Am, Cm (0,8 kg)</a:t>
              </a:r>
            </a:p>
          </p:txBody>
        </p:sp>
        <p:sp>
          <p:nvSpPr>
            <p:cNvPr id="384026" name="Rectangle 26"/>
            <p:cNvSpPr>
              <a:spLocks noChangeArrowheads="1"/>
            </p:cNvSpPr>
            <p:nvPr/>
          </p:nvSpPr>
          <p:spPr bwMode="auto">
            <a:xfrm>
              <a:off x="318" y="2957"/>
              <a:ext cx="1184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altLang="fr-FR" b="1"/>
                <a:t>Combustible </a:t>
              </a:r>
            </a:p>
            <a:p>
              <a:pPr eaLnBrk="0" hangingPunct="0"/>
              <a:r>
                <a:rPr lang="fr-FR" altLang="fr-FR" b="1"/>
                <a:t>neuf (1000 kg)</a:t>
              </a:r>
            </a:p>
          </p:txBody>
        </p:sp>
        <p:sp>
          <p:nvSpPr>
            <p:cNvPr id="384027" name="Rectangle 27"/>
            <p:cNvSpPr>
              <a:spLocks noChangeArrowheads="1"/>
            </p:cNvSpPr>
            <p:nvPr/>
          </p:nvSpPr>
          <p:spPr bwMode="auto">
            <a:xfrm>
              <a:off x="1972" y="3168"/>
              <a:ext cx="1332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fr-FR" altLang="fr-FR" b="1"/>
                <a:t>Combustible </a:t>
              </a:r>
            </a:p>
            <a:p>
              <a:pPr algn="ctr" eaLnBrk="0" hangingPunct="0"/>
              <a:r>
                <a:rPr lang="fr-FR" altLang="fr-FR" b="1"/>
                <a:t>irradié (1000 kg)</a:t>
              </a:r>
            </a:p>
          </p:txBody>
        </p:sp>
        <p:sp>
          <p:nvSpPr>
            <p:cNvPr id="384028" name="Line 28"/>
            <p:cNvSpPr>
              <a:spLocks noChangeShapeType="1"/>
            </p:cNvSpPr>
            <p:nvPr/>
          </p:nvSpPr>
          <p:spPr bwMode="auto">
            <a:xfrm>
              <a:off x="1761" y="900"/>
              <a:ext cx="0" cy="26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4029" name="Rectangle 29"/>
            <p:cNvSpPr>
              <a:spLocks noChangeArrowheads="1"/>
            </p:cNvSpPr>
            <p:nvPr/>
          </p:nvSpPr>
          <p:spPr bwMode="auto">
            <a:xfrm>
              <a:off x="1104" y="3648"/>
              <a:ext cx="1198" cy="334"/>
            </a:xfrm>
            <a:prstGeom prst="rect">
              <a:avLst/>
            </a:prstGeom>
            <a:solidFill>
              <a:srgbClr val="114FF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4030" name="Rectangle 30"/>
            <p:cNvSpPr>
              <a:spLocks noChangeArrowheads="1"/>
            </p:cNvSpPr>
            <p:nvPr/>
          </p:nvSpPr>
          <p:spPr bwMode="auto">
            <a:xfrm>
              <a:off x="1296" y="3695"/>
              <a:ext cx="846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altLang="fr-FR" sz="2000">
                  <a:solidFill>
                    <a:schemeClr val="bg1"/>
                  </a:solidFill>
                </a:rPr>
                <a:t>3 années</a:t>
              </a:r>
            </a:p>
          </p:txBody>
        </p:sp>
        <p:sp>
          <p:nvSpPr>
            <p:cNvPr id="384031" name="Text Box 31"/>
            <p:cNvSpPr txBox="1">
              <a:spLocks noChangeArrowheads="1"/>
            </p:cNvSpPr>
            <p:nvPr/>
          </p:nvSpPr>
          <p:spPr bwMode="auto">
            <a:xfrm>
              <a:off x="2016" y="2640"/>
              <a:ext cx="863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1400" b="1"/>
                <a:t>U236 (4,6kg)</a:t>
              </a:r>
            </a:p>
          </p:txBody>
        </p:sp>
      </p:grpSp>
      <p:pic>
        <p:nvPicPr>
          <p:cNvPr id="384032" name="Picture 3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1052513"/>
            <a:ext cx="4316412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01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179389" y="44624"/>
            <a:ext cx="8953584" cy="909637"/>
          </a:xfrm>
          <a:ln>
            <a:solidFill>
              <a:schemeClr val="tx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fr-FR" sz="2400" dirty="0" smtClean="0"/>
              <a:t>Réacteurs à neutrons rapide: le </a:t>
            </a:r>
            <a:r>
              <a:rPr lang="fr-FR" sz="2400" cap="none" dirty="0" err="1" smtClean="0"/>
              <a:t>Demonstrateur</a:t>
            </a:r>
            <a:r>
              <a:rPr lang="fr-FR" sz="2400" cap="none" dirty="0" smtClean="0"/>
              <a:t>  </a:t>
            </a:r>
            <a:r>
              <a:rPr lang="fr-FR" sz="2400" cap="none" dirty="0"/>
              <a:t>ASTRID</a:t>
            </a:r>
            <a:endParaRPr lang="fr-FR" altLang="fr-FR" sz="2400" i="1" cap="none" dirty="0" smtClean="0"/>
          </a:p>
        </p:txBody>
      </p:sp>
      <p:sp>
        <p:nvSpPr>
          <p:cNvPr id="3" name="Line 124"/>
          <p:cNvSpPr>
            <a:spLocks noChangeShapeType="1"/>
          </p:cNvSpPr>
          <p:nvPr/>
        </p:nvSpPr>
        <p:spPr bwMode="auto">
          <a:xfrm flipH="1">
            <a:off x="539750" y="1916113"/>
            <a:ext cx="3175" cy="719137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H="1">
            <a:off x="2051050" y="1773238"/>
            <a:ext cx="0" cy="1030287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5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907128"/>
              </p:ext>
            </p:extLst>
          </p:nvPr>
        </p:nvGraphicFramePr>
        <p:xfrm>
          <a:off x="261938" y="2636838"/>
          <a:ext cx="8147050" cy="500062"/>
        </p:xfrm>
        <a:graphic>
          <a:graphicData uri="http://schemas.openxmlformats.org/drawingml/2006/table">
            <a:tbl>
              <a:tblPr/>
              <a:tblGrid>
                <a:gridCol w="290512"/>
                <a:gridCol w="330200"/>
                <a:gridCol w="249238"/>
                <a:gridCol w="292100"/>
                <a:gridCol w="290512"/>
                <a:gridCol w="290513"/>
                <a:gridCol w="288925"/>
                <a:gridCol w="293687"/>
                <a:gridCol w="288925"/>
                <a:gridCol w="280988"/>
                <a:gridCol w="296862"/>
                <a:gridCol w="293688"/>
                <a:gridCol w="288925"/>
                <a:gridCol w="290512"/>
                <a:gridCol w="288925"/>
                <a:gridCol w="292100"/>
                <a:gridCol w="290513"/>
                <a:gridCol w="290512"/>
                <a:gridCol w="290513"/>
                <a:gridCol w="290512"/>
                <a:gridCol w="292100"/>
                <a:gridCol w="290513"/>
                <a:gridCol w="336550"/>
                <a:gridCol w="249237"/>
                <a:gridCol w="293688"/>
                <a:gridCol w="292100"/>
                <a:gridCol w="292100"/>
                <a:gridCol w="292100"/>
              </a:tblGrid>
              <a:tr h="255587">
                <a:tc gridSpan="2"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2019</a:t>
                      </a: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AB408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6" marR="91426" marT="45772" marB="4577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Line 107"/>
          <p:cNvSpPr>
            <a:spLocks noChangeShapeType="1"/>
          </p:cNvSpPr>
          <p:nvPr/>
        </p:nvSpPr>
        <p:spPr bwMode="auto">
          <a:xfrm>
            <a:off x="319088" y="2852738"/>
            <a:ext cx="8440737" cy="2540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Line 108"/>
          <p:cNvSpPr>
            <a:spLocks noChangeShapeType="1"/>
          </p:cNvSpPr>
          <p:nvPr/>
        </p:nvSpPr>
        <p:spPr bwMode="auto">
          <a:xfrm>
            <a:off x="285750" y="3838575"/>
            <a:ext cx="8440738" cy="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Rectangle 111"/>
          <p:cNvSpPr>
            <a:spLocks noChangeArrowheads="1"/>
          </p:cNvSpPr>
          <p:nvPr/>
        </p:nvSpPr>
        <p:spPr bwMode="auto">
          <a:xfrm>
            <a:off x="6465888" y="2616200"/>
            <a:ext cx="1857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>
            <a:spAutoFit/>
          </a:bodyPr>
          <a:lstStyle>
            <a:lvl1pPr defTabSz="912813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defTabSz="912813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defTabSz="912813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defTabSz="912813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endParaRPr lang="en-US" altLang="fr-FR" sz="1200" b="1">
              <a:solidFill>
                <a:srgbClr val="008000"/>
              </a:solidFill>
            </a:endParaRPr>
          </a:p>
        </p:txBody>
      </p:sp>
      <p:sp>
        <p:nvSpPr>
          <p:cNvPr id="9" name="Rectangle 119"/>
          <p:cNvSpPr>
            <a:spLocks noChangeArrowheads="1"/>
          </p:cNvSpPr>
          <p:nvPr/>
        </p:nvSpPr>
        <p:spPr bwMode="auto">
          <a:xfrm>
            <a:off x="1676400" y="1317625"/>
            <a:ext cx="2032000" cy="1169988"/>
          </a:xfrm>
          <a:prstGeom prst="rect">
            <a:avLst/>
          </a:prstGeom>
          <a:solidFill>
            <a:srgbClr val="CCFFCC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 defTabSz="912813">
              <a:defRPr/>
            </a:pPr>
            <a:r>
              <a:rPr lang="en-US" sz="1400" b="1" i="1" dirty="0">
                <a:solidFill>
                  <a:srgbClr val="C00000"/>
                </a:solidFill>
                <a:latin typeface="+mj-lt"/>
              </a:rPr>
              <a:t>17/12/2012</a:t>
            </a:r>
          </a:p>
          <a:p>
            <a:pPr algn="ctr" defTabSz="912813">
              <a:defRPr/>
            </a:pPr>
            <a:r>
              <a:rPr lang="en-US" sz="1400" b="1" i="1" dirty="0">
                <a:solidFill>
                  <a:srgbClr val="C00000"/>
                </a:solidFill>
                <a:latin typeface="+mj-lt"/>
              </a:rPr>
              <a:t>Decision to implement preliminary design phase 2</a:t>
            </a:r>
          </a:p>
        </p:txBody>
      </p:sp>
      <p:sp>
        <p:nvSpPr>
          <p:cNvPr id="10" name="Rectangle 120"/>
          <p:cNvSpPr>
            <a:spLocks noChangeArrowheads="1"/>
          </p:cNvSpPr>
          <p:nvPr/>
        </p:nvSpPr>
        <p:spPr bwMode="auto">
          <a:xfrm>
            <a:off x="179388" y="1700213"/>
            <a:ext cx="1296987" cy="523875"/>
          </a:xfrm>
          <a:prstGeom prst="rect">
            <a:avLst/>
          </a:prstGeom>
          <a:solidFill>
            <a:srgbClr val="CCFFCC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 defTabSz="912813">
              <a:defRPr/>
            </a:pPr>
            <a:r>
              <a:rPr lang="en-US" sz="1400" b="1" i="1" dirty="0">
                <a:solidFill>
                  <a:srgbClr val="C00000"/>
                </a:solidFill>
                <a:latin typeface="+mj-lt"/>
              </a:rPr>
              <a:t>Preliminary Options</a:t>
            </a:r>
          </a:p>
        </p:txBody>
      </p:sp>
      <p:sp>
        <p:nvSpPr>
          <p:cNvPr id="14" name="Rectangle 119"/>
          <p:cNvSpPr>
            <a:spLocks noChangeArrowheads="1"/>
          </p:cNvSpPr>
          <p:nvPr/>
        </p:nvSpPr>
        <p:spPr bwMode="auto">
          <a:xfrm>
            <a:off x="4284663" y="1484313"/>
            <a:ext cx="1609725" cy="739775"/>
          </a:xfrm>
          <a:prstGeom prst="rect">
            <a:avLst/>
          </a:prstGeom>
          <a:solidFill>
            <a:srgbClr val="CCFFCC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 defTabSz="912813">
              <a:defRPr/>
            </a:pPr>
            <a:r>
              <a:rPr lang="en-US" sz="1400" b="1" i="1" dirty="0">
                <a:solidFill>
                  <a:srgbClr val="C00000"/>
                </a:solidFill>
                <a:latin typeface="+mj-lt"/>
              </a:rPr>
              <a:t>Milestone:</a:t>
            </a:r>
          </a:p>
          <a:p>
            <a:pPr algn="ctr" defTabSz="912813">
              <a:defRPr/>
            </a:pPr>
            <a:r>
              <a:rPr lang="en-US" sz="1400" b="1" i="1" dirty="0">
                <a:solidFill>
                  <a:srgbClr val="C00000"/>
                </a:solidFill>
                <a:latin typeface="+mj-lt"/>
              </a:rPr>
              <a:t>Decision of Construction</a:t>
            </a:r>
          </a:p>
        </p:txBody>
      </p:sp>
      <p:sp>
        <p:nvSpPr>
          <p:cNvPr id="15" name="Chevron 14"/>
          <p:cNvSpPr/>
          <p:nvPr/>
        </p:nvSpPr>
        <p:spPr bwMode="auto">
          <a:xfrm>
            <a:off x="250825" y="2924175"/>
            <a:ext cx="1971675" cy="835025"/>
          </a:xfrm>
          <a:prstGeom prst="chevron">
            <a:avLst/>
          </a:prstGeom>
          <a:solidFill>
            <a:schemeClr val="accent1">
              <a:alpha val="6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sz="1000" b="1" i="1" smtClean="0">
                <a:solidFill>
                  <a:srgbClr val="000000"/>
                </a:solidFill>
              </a:rPr>
              <a:t>Preliminary design</a:t>
            </a:r>
          </a:p>
          <a:p>
            <a:pPr eaLnBrk="1" hangingPunct="1">
              <a:defRPr/>
            </a:pPr>
            <a:r>
              <a:rPr lang="en-US" altLang="fr-FR" sz="1000" b="1" i="1" smtClean="0">
                <a:solidFill>
                  <a:srgbClr val="000000"/>
                </a:solidFill>
              </a:rPr>
              <a:t>Phase 1</a:t>
            </a:r>
            <a:endParaRPr lang="en-US" altLang="fr-FR" sz="1000" b="1" smtClean="0">
              <a:solidFill>
                <a:srgbClr val="000000"/>
              </a:solidFill>
            </a:endParaRPr>
          </a:p>
        </p:txBody>
      </p:sp>
      <p:sp>
        <p:nvSpPr>
          <p:cNvPr id="16" name="Chevron 15"/>
          <p:cNvSpPr/>
          <p:nvPr/>
        </p:nvSpPr>
        <p:spPr bwMode="auto">
          <a:xfrm>
            <a:off x="1835150" y="2924175"/>
            <a:ext cx="2160588" cy="835025"/>
          </a:xfrm>
          <a:prstGeom prst="chevron">
            <a:avLst/>
          </a:prstGeom>
          <a:solidFill>
            <a:srgbClr val="92D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sz="1000" b="1" i="1" smtClean="0">
                <a:solidFill>
                  <a:srgbClr val="000000"/>
                </a:solidFill>
              </a:rPr>
              <a:t>Preliminary design</a:t>
            </a:r>
          </a:p>
          <a:p>
            <a:pPr eaLnBrk="1" hangingPunct="1">
              <a:defRPr/>
            </a:pPr>
            <a:r>
              <a:rPr lang="en-US" altLang="fr-FR" sz="1000" b="1" i="1" smtClean="0">
                <a:solidFill>
                  <a:srgbClr val="000000"/>
                </a:solidFill>
              </a:rPr>
              <a:t>Phase 2</a:t>
            </a:r>
            <a:endParaRPr lang="en-US" altLang="fr-FR" sz="1000" b="1" smtClean="0">
              <a:solidFill>
                <a:srgbClr val="000000"/>
              </a:solidFill>
            </a:endParaRPr>
          </a:p>
        </p:txBody>
      </p:sp>
      <p:sp>
        <p:nvSpPr>
          <p:cNvPr id="17" name="Chevron 16"/>
          <p:cNvSpPr/>
          <p:nvPr/>
        </p:nvSpPr>
        <p:spPr bwMode="auto">
          <a:xfrm>
            <a:off x="3635375" y="2924175"/>
            <a:ext cx="1944688" cy="835025"/>
          </a:xfrm>
          <a:prstGeom prst="chevron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sz="1000" b="1" i="1" smtClean="0">
                <a:solidFill>
                  <a:srgbClr val="000000"/>
                </a:solidFill>
              </a:rPr>
              <a:t>Detailed design</a:t>
            </a:r>
            <a:endParaRPr lang="en-US" altLang="fr-FR" sz="1000" b="1" smtClean="0"/>
          </a:p>
        </p:txBody>
      </p:sp>
      <p:sp>
        <p:nvSpPr>
          <p:cNvPr id="19" name="Rectangle 119"/>
          <p:cNvSpPr>
            <a:spLocks noChangeArrowheads="1"/>
          </p:cNvSpPr>
          <p:nvPr/>
        </p:nvSpPr>
        <p:spPr bwMode="auto">
          <a:xfrm>
            <a:off x="6416741" y="1700212"/>
            <a:ext cx="1357312" cy="523875"/>
          </a:xfrm>
          <a:prstGeom prst="rect">
            <a:avLst/>
          </a:prstGeom>
          <a:solidFill>
            <a:srgbClr val="CCFFCC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 defTabSz="912813">
              <a:defRPr/>
            </a:pPr>
            <a:r>
              <a:rPr lang="en-US" sz="1400" b="1" dirty="0">
                <a:solidFill>
                  <a:srgbClr val="C00000"/>
                </a:solidFill>
                <a:latin typeface="+mj-lt"/>
              </a:rPr>
              <a:t>Fuel Loading and Start Up</a:t>
            </a:r>
          </a:p>
        </p:txBody>
      </p:sp>
      <p:sp>
        <p:nvSpPr>
          <p:cNvPr id="20" name="Chevron 19"/>
          <p:cNvSpPr/>
          <p:nvPr/>
        </p:nvSpPr>
        <p:spPr bwMode="auto">
          <a:xfrm>
            <a:off x="5230813" y="2936875"/>
            <a:ext cx="2509837" cy="822325"/>
          </a:xfrm>
          <a:prstGeom prst="chevron">
            <a:avLst/>
          </a:prstGeom>
          <a:solidFill>
            <a:srgbClr val="FFC00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sz="1000" b="1" i="1" smtClean="0">
                <a:solidFill>
                  <a:srgbClr val="000000"/>
                </a:solidFill>
              </a:rPr>
              <a:t>Construction</a:t>
            </a:r>
            <a:endParaRPr lang="en-US" altLang="fr-FR" sz="1000" b="1" smtClean="0"/>
          </a:p>
        </p:txBody>
      </p:sp>
      <p:sp>
        <p:nvSpPr>
          <p:cNvPr id="21" name="Rectangle 139"/>
          <p:cNvSpPr>
            <a:spLocks noChangeArrowheads="1"/>
          </p:cNvSpPr>
          <p:nvPr/>
        </p:nvSpPr>
        <p:spPr bwMode="auto">
          <a:xfrm>
            <a:off x="7364413" y="2495550"/>
            <a:ext cx="1249362" cy="307975"/>
          </a:xfrm>
          <a:prstGeom prst="rect">
            <a:avLst/>
          </a:prstGeom>
          <a:solidFill>
            <a:srgbClr val="CCFFCC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 defTabSz="912813">
              <a:defRPr/>
            </a:pPr>
            <a:r>
              <a:rPr lang="en-US" sz="1400" b="1" i="1">
                <a:solidFill>
                  <a:schemeClr val="tx2"/>
                </a:solidFill>
                <a:latin typeface="+mj-lt"/>
              </a:rPr>
              <a:t>ASTRID</a:t>
            </a:r>
          </a:p>
        </p:txBody>
      </p:sp>
      <p:sp>
        <p:nvSpPr>
          <p:cNvPr id="22" name="Rectangle 139"/>
          <p:cNvSpPr>
            <a:spLocks noChangeArrowheads="1"/>
          </p:cNvSpPr>
          <p:nvPr/>
        </p:nvSpPr>
        <p:spPr bwMode="auto">
          <a:xfrm>
            <a:off x="3923928" y="3933825"/>
            <a:ext cx="1512168" cy="3077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algn="ctr" defTabSz="912813">
              <a:defRPr/>
            </a:pPr>
            <a:r>
              <a:rPr lang="en-US" sz="1400" b="1" i="1" dirty="0">
                <a:solidFill>
                  <a:schemeClr val="tx2"/>
                </a:solidFill>
                <a:latin typeface="+mj-lt"/>
              </a:rPr>
              <a:t>FUEL CYCLE</a:t>
            </a:r>
          </a:p>
        </p:txBody>
      </p:sp>
      <p:sp>
        <p:nvSpPr>
          <p:cNvPr id="23" name="Line 138"/>
          <p:cNvSpPr>
            <a:spLocks noChangeShapeType="1"/>
          </p:cNvSpPr>
          <p:nvPr/>
        </p:nvSpPr>
        <p:spPr bwMode="auto">
          <a:xfrm flipH="1" flipV="1">
            <a:off x="611188" y="3860800"/>
            <a:ext cx="3175" cy="892175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Rectangle 114"/>
          <p:cNvSpPr>
            <a:spLocks noChangeArrowheads="1"/>
          </p:cNvSpPr>
          <p:nvPr/>
        </p:nvSpPr>
        <p:spPr bwMode="auto">
          <a:xfrm>
            <a:off x="179388" y="4365625"/>
            <a:ext cx="1512887" cy="9540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fr-FR" sz="1400" b="1" i="1" dirty="0"/>
              <a:t>Feasibility Report on Minor Actinides Partitioning</a:t>
            </a:r>
            <a:endParaRPr lang="en-US" altLang="fr-FR" sz="800" b="1" i="1" dirty="0"/>
          </a:p>
        </p:txBody>
      </p:sp>
      <p:sp>
        <p:nvSpPr>
          <p:cNvPr id="25" name="Line 138"/>
          <p:cNvSpPr>
            <a:spLocks noChangeShapeType="1"/>
          </p:cNvSpPr>
          <p:nvPr/>
        </p:nvSpPr>
        <p:spPr bwMode="auto">
          <a:xfrm flipH="1" flipV="1">
            <a:off x="2411413" y="3860800"/>
            <a:ext cx="3175" cy="892175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138"/>
          <p:cNvSpPr>
            <a:spLocks noChangeShapeType="1"/>
          </p:cNvSpPr>
          <p:nvPr/>
        </p:nvSpPr>
        <p:spPr bwMode="auto">
          <a:xfrm flipV="1">
            <a:off x="5652120" y="3860797"/>
            <a:ext cx="2375868" cy="504827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Rectangle 115"/>
          <p:cNvSpPr>
            <a:spLocks noChangeArrowheads="1"/>
          </p:cNvSpPr>
          <p:nvPr/>
        </p:nvSpPr>
        <p:spPr bwMode="auto">
          <a:xfrm>
            <a:off x="1835150" y="4365625"/>
            <a:ext cx="1873250" cy="9540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fr-FR" sz="1400" b="1" i="1" dirty="0"/>
              <a:t>Position Report on Minor Actinides Partitioning &amp; Transmutation</a:t>
            </a:r>
            <a:endParaRPr lang="en-US" altLang="fr-FR" sz="1400" b="1" dirty="0"/>
          </a:p>
        </p:txBody>
      </p:sp>
      <p:sp>
        <p:nvSpPr>
          <p:cNvPr id="29" name="Rectangle 117"/>
          <p:cNvSpPr>
            <a:spLocks noChangeArrowheads="1"/>
          </p:cNvSpPr>
          <p:nvPr/>
        </p:nvSpPr>
        <p:spPr bwMode="auto">
          <a:xfrm>
            <a:off x="4211960" y="4365625"/>
            <a:ext cx="2664297" cy="3077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fr-FR" sz="1400" b="1" i="1" dirty="0"/>
              <a:t>Fuel Treatment Facility (ATC)</a:t>
            </a:r>
            <a:endParaRPr lang="en-US" altLang="fr-FR" sz="1400" b="1" dirty="0"/>
          </a:p>
        </p:txBody>
      </p:sp>
      <p:sp>
        <p:nvSpPr>
          <p:cNvPr id="30" name="Pentagone 29"/>
          <p:cNvSpPr/>
          <p:nvPr/>
        </p:nvSpPr>
        <p:spPr>
          <a:xfrm>
            <a:off x="1115616" y="5445125"/>
            <a:ext cx="5536009" cy="484188"/>
          </a:xfrm>
          <a:prstGeom prst="homePlate">
            <a:avLst>
              <a:gd name="adj" fmla="val 165048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i="1" dirty="0">
                <a:solidFill>
                  <a:srgbClr val="C00000"/>
                </a:solidFill>
              </a:rPr>
              <a:t>R&amp;D on Plutonium Multi-Recycling</a:t>
            </a:r>
          </a:p>
        </p:txBody>
      </p:sp>
    </p:spTree>
    <p:extLst>
      <p:ext uri="{BB962C8B-B14F-4D97-AF65-F5344CB8AC3E}">
        <p14:creationId xmlns:p14="http://schemas.microsoft.com/office/powerpoint/2010/main" val="103672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fr-FR" altLang="fr-FR" sz="2000" b="1" dirty="0" smtClean="0">
                <a:latin typeface="Lucida Sans" charset="0"/>
              </a:rPr>
              <a:t>Les déchets radioactifs</a:t>
            </a:r>
            <a:endParaRPr lang="fr-FR" altLang="fr-FR" sz="2000" b="1" dirty="0" smtClean="0">
              <a:latin typeface="Lucida Sans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316" name="Espace réservé du contenu 8"/>
          <p:cNvSpPr>
            <a:spLocks noGrp="1"/>
          </p:cNvSpPr>
          <p:nvPr>
            <p:ph idx="1"/>
          </p:nvPr>
        </p:nvSpPr>
        <p:spPr>
          <a:xfrm>
            <a:off x="323528" y="980728"/>
            <a:ext cx="8496300" cy="1989137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altLang="fr-FR" sz="1700" b="0" smtClean="0">
                <a:ea typeface="Lucida Sans Unicode" pitchFamily="34" charset="0"/>
                <a:cs typeface="Lucida Sans Unicode" pitchFamily="34" charset="0"/>
              </a:rPr>
              <a:t>Au sens du code de l’environnement, les </a:t>
            </a:r>
            <a:r>
              <a:rPr lang="fr-FR" altLang="fr-FR" sz="1700" b="0">
                <a:ea typeface="Lucida Sans Unicode" pitchFamily="34" charset="0"/>
                <a:cs typeface="Lucida Sans Unicode" pitchFamily="34" charset="0"/>
              </a:rPr>
              <a:t>déchets radioactifs sont des substances radioactives pour lesquelles aucune utilisation n’est prévue ou </a:t>
            </a:r>
            <a:r>
              <a:rPr lang="fr-FR" altLang="fr-FR" sz="1700" b="0" smtClean="0">
                <a:ea typeface="Lucida Sans Unicode" pitchFamily="34" charset="0"/>
                <a:cs typeface="Lucida Sans Unicode" pitchFamily="34" charset="0"/>
              </a:rPr>
              <a:t>envisagée, contrairement aux matières </a:t>
            </a:r>
            <a:r>
              <a:rPr lang="fr-FR" altLang="fr-FR" sz="1700" b="0">
                <a:ea typeface="Lucida Sans Unicode" pitchFamily="34" charset="0"/>
                <a:cs typeface="Lucida Sans Unicode" pitchFamily="34" charset="0"/>
              </a:rPr>
              <a:t>radioactives </a:t>
            </a:r>
            <a:r>
              <a:rPr lang="fr-FR" altLang="fr-FR" sz="1700" b="0" smtClean="0">
                <a:ea typeface="Lucida Sans Unicode" pitchFamily="34" charset="0"/>
                <a:cs typeface="Lucida Sans Unicode" pitchFamily="34" charset="0"/>
              </a:rPr>
              <a:t>pour </a:t>
            </a:r>
            <a:r>
              <a:rPr lang="fr-FR" altLang="fr-FR" sz="1700" b="0">
                <a:ea typeface="Lucida Sans Unicode" pitchFamily="34" charset="0"/>
                <a:cs typeface="Lucida Sans Unicode" pitchFamily="34" charset="0"/>
              </a:rPr>
              <a:t>lesquelles une utilisation ultérieure est prévue ou envisagée. </a:t>
            </a:r>
            <a:endParaRPr lang="fr-FR" altLang="fr-FR" sz="1700" b="0" smtClean="0">
              <a:ea typeface="Lucida Sans Unicode" pitchFamily="34" charset="0"/>
              <a:cs typeface="Lucida Sans Unicode" pitchFamily="34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altLang="fr-FR" sz="1700" b="0" smtClean="0">
                <a:ea typeface="Lucida Sans Unicode" pitchFamily="34" charset="0"/>
                <a:cs typeface="Lucida Sans Unicode" pitchFamily="34" charset="0"/>
              </a:rPr>
              <a:t>Ils peuvent se trouver sous forme liquide ou solide. La </a:t>
            </a:r>
            <a:r>
              <a:rPr lang="fr-FR" altLang="fr-FR" sz="1700" b="0">
                <a:ea typeface="Lucida Sans Unicode" pitchFamily="34" charset="0"/>
                <a:cs typeface="Lucida Sans Unicode" pitchFamily="34" charset="0"/>
              </a:rPr>
              <a:t>grande majorité d’entre eux ressemble à des déchets classiques : outils, vêtements ferrailles, </a:t>
            </a:r>
            <a:r>
              <a:rPr lang="fr-FR" altLang="fr-FR" sz="1700" b="0" smtClean="0">
                <a:ea typeface="Lucida Sans Unicode" pitchFamily="34" charset="0"/>
                <a:cs typeface="Lucida Sans Unicode" pitchFamily="34" charset="0"/>
              </a:rPr>
              <a:t>plastiques, boues…</a:t>
            </a:r>
            <a:endParaRPr lang="fr-FR" altLang="fr-FR" sz="1600" b="0" dirty="0" smtClean="0"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997200"/>
            <a:ext cx="1617662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6" descr="070618_CRN_2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997200"/>
            <a:ext cx="19399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1"/>
          <a:stretch>
            <a:fillRect/>
          </a:stretch>
        </p:blipFill>
        <p:spPr bwMode="auto">
          <a:xfrm>
            <a:off x="4787900" y="2974975"/>
            <a:ext cx="16208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age 19" descr="Image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8" b="3033"/>
          <a:stretch>
            <a:fillRect/>
          </a:stretch>
        </p:blipFill>
        <p:spPr bwMode="auto">
          <a:xfrm>
            <a:off x="6875463" y="2990850"/>
            <a:ext cx="1951037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charset="0"/>
              </a:defRPr>
            </a:lvl9pPr>
          </a:lstStyle>
          <a:p>
            <a:fld id="{F26DD4B2-9164-4F44-8989-BA40FB5B93D8}" type="slidenum">
              <a:rPr lang="fr-FR" altLang="fr-FR">
                <a:solidFill>
                  <a:srgbClr val="003B8E"/>
                </a:solidFill>
              </a:rPr>
              <a:pPr/>
              <a:t>4</a:t>
            </a:fld>
            <a:endParaRPr lang="fr-FR" altLang="fr-FR">
              <a:solidFill>
                <a:srgbClr val="003B8E"/>
              </a:solidFill>
            </a:endParaRPr>
          </a:p>
        </p:txBody>
      </p:sp>
      <p:sp>
        <p:nvSpPr>
          <p:cNvPr id="9227" name="ZoneTexte 3"/>
          <p:cNvSpPr txBox="1">
            <a:spLocks noChangeArrowheads="1"/>
          </p:cNvSpPr>
          <p:nvPr/>
        </p:nvSpPr>
        <p:spPr bwMode="auto">
          <a:xfrm>
            <a:off x="323850" y="4508500"/>
            <a:ext cx="85026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charset="0"/>
              </a:defRPr>
            </a:lvl9pPr>
          </a:lstStyle>
          <a:p>
            <a:pPr eaLnBrk="1" hangingPunct="1"/>
            <a:r>
              <a:rPr lang="fr-FR" altLang="fr-FR" sz="1600">
                <a:solidFill>
                  <a:srgbClr val="003B8E"/>
                </a:solidFill>
              </a:rPr>
              <a:t>Les déchets radioactifs font l’objet d’une </a:t>
            </a:r>
            <a:r>
              <a:rPr lang="fr-FR" altLang="fr-FR" sz="1600">
                <a:solidFill>
                  <a:srgbClr val="C40098"/>
                </a:solidFill>
              </a:rPr>
              <a:t>gestion spécifique</a:t>
            </a:r>
            <a:r>
              <a:rPr lang="fr-FR" altLang="fr-FR" sz="1600">
                <a:solidFill>
                  <a:srgbClr val="003B8E"/>
                </a:solidFill>
              </a:rPr>
              <a:t>. Afin de permettre leur prise en charge de manière adaptée, ils sont classés en </a:t>
            </a:r>
            <a:r>
              <a:rPr lang="fr-FR" altLang="fr-FR" sz="1600">
                <a:solidFill>
                  <a:srgbClr val="C40098"/>
                </a:solidFill>
              </a:rPr>
              <a:t>différentes catégories </a:t>
            </a:r>
            <a:r>
              <a:rPr lang="fr-FR" altLang="fr-FR" sz="1600">
                <a:solidFill>
                  <a:srgbClr val="003B8E"/>
                </a:solidFill>
              </a:rPr>
              <a:t>en fonction de : </a:t>
            </a:r>
          </a:p>
          <a:p>
            <a:pPr lvl="1" eaLnBrk="1" hangingPunct="1">
              <a:buClr>
                <a:srgbClr val="C40098"/>
              </a:buClr>
              <a:buFont typeface="Wingdings" pitchFamily="2" charset="2"/>
              <a:buChar char="Ø"/>
            </a:pPr>
            <a:r>
              <a:rPr lang="fr-FR" altLang="fr-FR" sz="1600">
                <a:solidFill>
                  <a:srgbClr val="C40098"/>
                </a:solidFill>
              </a:rPr>
              <a:t>leur niveau de radioactivité ;</a:t>
            </a:r>
          </a:p>
          <a:p>
            <a:pPr lvl="1" eaLnBrk="1" hangingPunct="1">
              <a:buClr>
                <a:srgbClr val="C40098"/>
              </a:buClr>
              <a:buFont typeface="Wingdings" pitchFamily="2" charset="2"/>
              <a:buChar char="Ø"/>
            </a:pPr>
            <a:r>
              <a:rPr lang="fr-FR" altLang="fr-FR" sz="1600">
                <a:solidFill>
                  <a:srgbClr val="C40098"/>
                </a:solidFill>
              </a:rPr>
              <a:t>leur durée de vie.</a:t>
            </a:r>
          </a:p>
        </p:txBody>
      </p:sp>
    </p:spTree>
    <p:extLst>
      <p:ext uri="{BB962C8B-B14F-4D97-AF65-F5344CB8AC3E}">
        <p14:creationId xmlns:p14="http://schemas.microsoft.com/office/powerpoint/2010/main" val="84526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05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32657"/>
            <a:ext cx="8532440" cy="601258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40098"/>
                </a:solidFill>
              </a:rPr>
              <a:t>La </a:t>
            </a:r>
            <a:r>
              <a:rPr lang="en-GB" dirty="0" err="1">
                <a:solidFill>
                  <a:srgbClr val="C40098"/>
                </a:solidFill>
              </a:rPr>
              <a:t>gestion</a:t>
            </a:r>
            <a:r>
              <a:rPr lang="en-GB" dirty="0">
                <a:solidFill>
                  <a:srgbClr val="C40098"/>
                </a:solidFill>
              </a:rPr>
              <a:t> des </a:t>
            </a:r>
            <a:r>
              <a:rPr lang="en-GB" dirty="0" err="1">
                <a:solidFill>
                  <a:srgbClr val="C40098"/>
                </a:solidFill>
              </a:rPr>
              <a:t>déchets</a:t>
            </a:r>
            <a:r>
              <a:rPr lang="en-GB" dirty="0">
                <a:solidFill>
                  <a:srgbClr val="C40098"/>
                </a:solidFill>
              </a:rPr>
              <a:t> </a:t>
            </a:r>
            <a:r>
              <a:rPr lang="en-GB" dirty="0" err="1">
                <a:solidFill>
                  <a:srgbClr val="C40098"/>
                </a:solidFill>
              </a:rPr>
              <a:t>radioactifs</a:t>
            </a:r>
            <a:r>
              <a:rPr lang="en-GB" dirty="0">
                <a:solidFill>
                  <a:srgbClr val="C40098"/>
                </a:solidFill>
              </a:rPr>
              <a:t> ne se </a:t>
            </a:r>
            <a:r>
              <a:rPr lang="en-GB" dirty="0" err="1">
                <a:solidFill>
                  <a:srgbClr val="C40098"/>
                </a:solidFill>
              </a:rPr>
              <a:t>limite</a:t>
            </a:r>
            <a:r>
              <a:rPr lang="en-GB" dirty="0">
                <a:solidFill>
                  <a:srgbClr val="C40098"/>
                </a:solidFill>
              </a:rPr>
              <a:t> pas à </a:t>
            </a:r>
            <a:r>
              <a:rPr lang="en-GB" dirty="0" err="1">
                <a:solidFill>
                  <a:srgbClr val="C40098"/>
                </a:solidFill>
              </a:rPr>
              <a:t>leur</a:t>
            </a:r>
            <a:r>
              <a:rPr lang="en-GB" dirty="0">
                <a:solidFill>
                  <a:srgbClr val="C40098"/>
                </a:solidFill>
              </a:rPr>
              <a:t> </a:t>
            </a:r>
            <a:r>
              <a:rPr lang="en-GB" dirty="0" err="1" smtClean="0">
                <a:solidFill>
                  <a:srgbClr val="C40098"/>
                </a:solidFill>
              </a:rPr>
              <a:t>stockage</a:t>
            </a:r>
            <a:r>
              <a:rPr lang="en-GB" dirty="0" smtClean="0">
                <a:solidFill>
                  <a:srgbClr val="C40098"/>
                </a:solidFill>
              </a:rPr>
              <a:t> </a:t>
            </a:r>
          </a:p>
          <a:p>
            <a:pPr marL="0" indent="0">
              <a:buNone/>
            </a:pPr>
            <a:endParaRPr lang="en-GB" dirty="0" smtClean="0">
              <a:solidFill>
                <a:srgbClr val="C40098"/>
              </a:solidFill>
            </a:endParaRPr>
          </a:p>
          <a:p>
            <a:r>
              <a:rPr lang="en-GB" b="0" dirty="0" err="1" smtClean="0"/>
              <a:t>L’optimisation</a:t>
            </a:r>
            <a:r>
              <a:rPr lang="en-GB" b="0" dirty="0" smtClean="0"/>
              <a:t> </a:t>
            </a:r>
            <a:r>
              <a:rPr lang="en-GB" b="0" dirty="0" err="1" smtClean="0"/>
              <a:t>globale</a:t>
            </a:r>
            <a:r>
              <a:rPr lang="en-GB" b="0" dirty="0" smtClean="0"/>
              <a:t> de </a:t>
            </a:r>
            <a:r>
              <a:rPr lang="en-GB" b="0" dirty="0" err="1" smtClean="0"/>
              <a:t>cette</a:t>
            </a:r>
            <a:r>
              <a:rPr lang="en-GB" b="0" dirty="0" smtClean="0"/>
              <a:t> </a:t>
            </a:r>
            <a:r>
              <a:rPr lang="en-GB" b="0" dirty="0" err="1" smtClean="0"/>
              <a:t>gestion</a:t>
            </a:r>
            <a:r>
              <a:rPr lang="en-GB" b="0" dirty="0" smtClean="0"/>
              <a:t> </a:t>
            </a:r>
            <a:r>
              <a:rPr lang="en-GB" b="0" dirty="0" err="1" smtClean="0"/>
              <a:t>nécessite</a:t>
            </a:r>
            <a:r>
              <a:rPr lang="en-GB" b="0" dirty="0" smtClean="0"/>
              <a:t> de se mobiliser </a:t>
            </a:r>
            <a:r>
              <a:rPr lang="en-GB" b="0" dirty="0" err="1" smtClean="0"/>
              <a:t>sur</a:t>
            </a:r>
            <a:r>
              <a:rPr lang="en-GB" b="0" dirty="0" smtClean="0"/>
              <a:t> </a:t>
            </a:r>
            <a:r>
              <a:rPr lang="en-GB" b="0" dirty="0" err="1"/>
              <a:t>toutes</a:t>
            </a:r>
            <a:r>
              <a:rPr lang="en-GB" b="0" dirty="0"/>
              <a:t> les </a:t>
            </a:r>
            <a:r>
              <a:rPr lang="en-GB" b="0" dirty="0" err="1" smtClean="0"/>
              <a:t>étapes</a:t>
            </a:r>
            <a:r>
              <a:rPr lang="en-GB" b="0" dirty="0" smtClean="0"/>
              <a:t>, </a:t>
            </a:r>
            <a:r>
              <a:rPr lang="en-GB" b="0" dirty="0" err="1" smtClean="0"/>
              <a:t>depuis</a:t>
            </a:r>
            <a:r>
              <a:rPr lang="en-GB" b="0" dirty="0" smtClean="0"/>
              <a:t> la production des </a:t>
            </a:r>
            <a:r>
              <a:rPr lang="en-GB" b="0" dirty="0" err="1" smtClean="0"/>
              <a:t>déchets</a:t>
            </a:r>
            <a:r>
              <a:rPr lang="en-GB" b="0" dirty="0" smtClean="0"/>
              <a:t> </a:t>
            </a:r>
            <a:r>
              <a:rPr lang="en-GB" b="0" dirty="0" err="1" smtClean="0"/>
              <a:t>jusqu’à</a:t>
            </a:r>
            <a:r>
              <a:rPr lang="en-GB" b="0" dirty="0" smtClean="0"/>
              <a:t> </a:t>
            </a:r>
            <a:r>
              <a:rPr lang="en-GB" b="0" dirty="0" err="1" smtClean="0"/>
              <a:t>leur</a:t>
            </a:r>
            <a:r>
              <a:rPr lang="en-GB" b="0" dirty="0" smtClean="0"/>
              <a:t> </a:t>
            </a:r>
            <a:r>
              <a:rPr lang="en-GB" b="0" dirty="0" err="1" smtClean="0"/>
              <a:t>stockage</a:t>
            </a:r>
            <a:r>
              <a:rPr lang="en-GB" b="0" dirty="0" smtClean="0"/>
              <a:t> : </a:t>
            </a:r>
          </a:p>
          <a:p>
            <a:pPr lvl="1">
              <a:spcBef>
                <a:spcPts val="1800"/>
              </a:spcBef>
            </a:pPr>
            <a:r>
              <a:rPr lang="fr-FR" sz="1900" dirty="0" smtClean="0">
                <a:cs typeface="Lucida Sans Unicode" pitchFamily="34" charset="0"/>
              </a:rPr>
              <a:t>Etude des possibilités de recyclage de certains déchets :</a:t>
            </a:r>
            <a:endParaRPr lang="fr-FR" sz="1900" dirty="0">
              <a:cs typeface="Lucida Sans Unicode" pitchFamily="34" charset="0"/>
            </a:endParaRPr>
          </a:p>
          <a:p>
            <a:pPr lvl="2"/>
            <a:r>
              <a:rPr lang="fr-FR" dirty="0" smtClean="0">
                <a:cs typeface="Lucida Sans Unicode" pitchFamily="34" charset="0"/>
              </a:rPr>
              <a:t>Pour préserver la ressource rare qu’est le stockage</a:t>
            </a:r>
          </a:p>
          <a:p>
            <a:pPr lvl="1">
              <a:spcBef>
                <a:spcPts val="1800"/>
              </a:spcBef>
            </a:pPr>
            <a:r>
              <a:rPr lang="en-GB" sz="1900" dirty="0" err="1">
                <a:cs typeface="Lucida Sans Unicode" pitchFamily="34" charset="0"/>
              </a:rPr>
              <a:t>Développement</a:t>
            </a:r>
            <a:r>
              <a:rPr lang="en-GB" sz="1900" dirty="0">
                <a:cs typeface="Lucida Sans Unicode" pitchFamily="34" charset="0"/>
              </a:rPr>
              <a:t> de nouveaux </a:t>
            </a:r>
            <a:r>
              <a:rPr lang="en-GB" sz="1900" dirty="0" err="1">
                <a:cs typeface="Lucida Sans Unicode" pitchFamily="34" charset="0"/>
              </a:rPr>
              <a:t>procédés</a:t>
            </a:r>
            <a:r>
              <a:rPr lang="en-GB" sz="1900" dirty="0">
                <a:cs typeface="Lucida Sans Unicode" pitchFamily="34" charset="0"/>
              </a:rPr>
              <a:t> de </a:t>
            </a:r>
            <a:r>
              <a:rPr lang="en-GB" sz="1900" dirty="0" err="1">
                <a:cs typeface="Lucida Sans Unicode" pitchFamily="34" charset="0"/>
              </a:rPr>
              <a:t>traitement-conditionnement</a:t>
            </a:r>
            <a:r>
              <a:rPr lang="en-GB" sz="1900" dirty="0">
                <a:cs typeface="Lucida Sans Unicode" pitchFamily="34" charset="0"/>
              </a:rPr>
              <a:t> :</a:t>
            </a:r>
          </a:p>
          <a:p>
            <a:pPr lvl="2"/>
            <a:r>
              <a:rPr lang="fr-FR" dirty="0" smtClean="0">
                <a:cs typeface="Lucida Sans Unicode" pitchFamily="34" charset="0"/>
              </a:rPr>
              <a:t>Pour réduire les volumes de déchets à stocker</a:t>
            </a:r>
            <a:endParaRPr lang="en-GB" dirty="0"/>
          </a:p>
          <a:p>
            <a:pPr lvl="1">
              <a:spcBef>
                <a:spcPts val="1800"/>
              </a:spcBef>
            </a:pPr>
            <a:r>
              <a:rPr lang="fr-FR" sz="1900" dirty="0">
                <a:cs typeface="Lucida Sans Unicode" pitchFamily="34" charset="0"/>
              </a:rPr>
              <a:t>Accompagnement des opérations de démantèlement </a:t>
            </a:r>
            <a:r>
              <a:rPr lang="fr-FR" sz="1900" dirty="0" smtClean="0">
                <a:cs typeface="Lucida Sans Unicode" pitchFamily="34" charset="0"/>
              </a:rPr>
              <a:t>:</a:t>
            </a:r>
            <a:endParaRPr lang="fr-FR" sz="1900" dirty="0">
              <a:cs typeface="Lucida Sans Unicode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532010" y="6454448"/>
            <a:ext cx="519130" cy="365125"/>
          </a:xfrm>
          <a:prstGeom prst="rect">
            <a:avLst/>
          </a:prstGeom>
        </p:spPr>
        <p:txBody>
          <a:bodyPr/>
          <a:lstStyle/>
          <a:p>
            <a:fld id="{3F31099B-3674-415A-8495-B5B94815B494}" type="slidenum">
              <a:rPr lang="fr-FR" smtClean="0"/>
              <a:pPr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11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27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filières </a:t>
            </a:r>
            <a:r>
              <a:rPr lang="fr-FR" dirty="0" smtClean="0"/>
              <a:t>de </a:t>
            </a:r>
            <a:r>
              <a:rPr lang="fr-FR" smtClean="0"/>
              <a:t>gestion existantes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99B-3674-415A-8495-B5B94815B494}" type="slidenum">
              <a:rPr lang="fr-FR" smtClean="0"/>
              <a:pPr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704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532010" y="6454448"/>
            <a:ext cx="519130" cy="365125"/>
          </a:xfrm>
          <a:prstGeom prst="rect">
            <a:avLst/>
          </a:prstGeom>
        </p:spPr>
        <p:txBody>
          <a:bodyPr/>
          <a:lstStyle/>
          <a:p>
            <a:fld id="{3F31099B-3674-415A-8495-B5B94815B494}" type="slidenum">
              <a:rPr lang="fr-FR" smtClean="0"/>
              <a:pPr/>
              <a:t>44</a:t>
            </a:fld>
            <a:endParaRPr lang="fr-FR" dirty="0"/>
          </a:p>
        </p:txBody>
      </p:sp>
      <p:pic>
        <p:nvPicPr>
          <p:cNvPr id="3" name="Image 2" descr="Capture d’écran 2016-01-23 à 19.00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1" y="10511"/>
            <a:ext cx="9126231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3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532010" y="6454448"/>
            <a:ext cx="519130" cy="365125"/>
          </a:xfrm>
          <a:prstGeom prst="rect">
            <a:avLst/>
          </a:prstGeom>
        </p:spPr>
        <p:txBody>
          <a:bodyPr/>
          <a:lstStyle/>
          <a:p>
            <a:fld id="{3F31099B-3674-415A-8495-B5B94815B494}" type="slidenum">
              <a:rPr lang="fr-FR" smtClean="0"/>
              <a:pPr/>
              <a:t>45</a:t>
            </a:fld>
            <a:endParaRPr lang="fr-FR" dirty="0"/>
          </a:p>
        </p:txBody>
      </p:sp>
      <p:pic>
        <p:nvPicPr>
          <p:cNvPr id="3" name="Image 2" descr="Capture d’écran 2016-01-23 à 19.01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4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Le CSA :  </a:t>
            </a:r>
            <a:r>
              <a:rPr lang="en-GB" sz="2800" b="1" dirty="0" err="1" smtClean="0"/>
              <a:t>une</a:t>
            </a:r>
            <a:r>
              <a:rPr lang="en-GB" sz="2800" b="1" dirty="0" smtClean="0"/>
              <a:t> installation </a:t>
            </a:r>
            <a:r>
              <a:rPr lang="en-GB" sz="2800" b="1" dirty="0" err="1" smtClean="0"/>
              <a:t>industrielle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prévue</a:t>
            </a:r>
            <a:r>
              <a:rPr lang="en-GB" sz="2800" b="1" dirty="0" smtClean="0"/>
              <a:t> pour  </a:t>
            </a:r>
            <a:r>
              <a:rPr lang="en-GB" sz="2800" b="1" dirty="0" err="1" smtClean="0"/>
              <a:t>une</a:t>
            </a:r>
            <a:r>
              <a:rPr lang="en-GB" sz="2800" b="1" dirty="0" smtClean="0"/>
              <a:t> exploitation sur </a:t>
            </a:r>
            <a:r>
              <a:rPr lang="en-GB" sz="2800" b="1" dirty="0" err="1" smtClean="0"/>
              <a:t>une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trentaine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d’années</a:t>
            </a:r>
            <a:endParaRPr lang="en-GB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980729"/>
            <a:ext cx="8334375" cy="5145436"/>
          </a:xfrm>
        </p:spPr>
        <p:txBody>
          <a:bodyPr/>
          <a:lstStyle/>
          <a:p>
            <a:pPr lvl="1"/>
            <a:r>
              <a:rPr lang="fr-FR" sz="1600" dirty="0" smtClean="0"/>
              <a:t>Capacité de 1 millions de mètres cubes</a:t>
            </a:r>
          </a:p>
          <a:p>
            <a:pPr lvl="1"/>
            <a:r>
              <a:rPr lang="fr-FR" sz="1600" dirty="0" smtClean="0"/>
              <a:t>Flux de dimensionnement: 30 000 m</a:t>
            </a:r>
            <a:r>
              <a:rPr lang="fr-FR" sz="1600" baseline="30000" dirty="0" smtClean="0"/>
              <a:t>3</a:t>
            </a:r>
            <a:r>
              <a:rPr lang="fr-FR" sz="1600" dirty="0" smtClean="0"/>
              <a:t> par an (dont 30 000 fûts pour la presse à compacter)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640" y="1916832"/>
            <a:ext cx="473264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67544" y="4725144"/>
            <a:ext cx="8676456" cy="1368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 sz="2000" b="1" kern="1200">
                <a:solidFill>
                  <a:srgbClr val="003B8E"/>
                </a:solidFill>
                <a:latin typeface="Lucida Sans" pitchFamily="34" charset="0"/>
                <a:ea typeface="+mn-ea"/>
                <a:cs typeface="+mn-cs"/>
              </a:defRPr>
            </a:lvl1pPr>
            <a:lvl2pPr marL="363538" indent="-284400" algn="l" defTabSz="914400" rtl="0" eaLnBrk="1" latinLnBrk="0" hangingPunct="1">
              <a:spcBef>
                <a:spcPts val="600"/>
              </a:spcBef>
              <a:buSzPct val="100000"/>
              <a:buFontTx/>
              <a:buBlip>
                <a:blip r:embed="rId3"/>
              </a:buBlip>
              <a:defRPr sz="1800" kern="1200" baseline="0">
                <a:solidFill>
                  <a:srgbClr val="C40098"/>
                </a:solidFill>
                <a:latin typeface="Lucida Sans" pitchFamily="34" charset="0"/>
                <a:ea typeface="+mn-ea"/>
                <a:cs typeface="+mn-cs"/>
              </a:defRPr>
            </a:lvl2pPr>
            <a:lvl3pPr marL="804863" indent="-266400" algn="l" defTabSz="914400" rtl="0" eaLnBrk="1" latinLnBrk="0" hangingPunct="1">
              <a:spcBef>
                <a:spcPts val="400"/>
              </a:spcBef>
              <a:buSzPct val="85000"/>
              <a:buFontTx/>
              <a:buBlip>
                <a:blip r:embed="rId4"/>
              </a:buBlip>
              <a:defRPr sz="1700" kern="1200">
                <a:solidFill>
                  <a:srgbClr val="33892D"/>
                </a:solidFill>
                <a:latin typeface="Lucida Sans" pitchFamily="34" charset="0"/>
                <a:ea typeface="+mn-ea"/>
                <a:cs typeface="+mn-cs"/>
              </a:defRPr>
            </a:lvl3pPr>
            <a:lvl4pPr marL="1528763" indent="-188913" algn="l" defTabSz="914400" rtl="0" eaLnBrk="1" latinLnBrk="0" hangingPunct="1">
              <a:spcBef>
                <a:spcPts val="300"/>
              </a:spcBef>
              <a:buSzPct val="80000"/>
              <a:buFontTx/>
              <a:buBlip>
                <a:blip r:embed="rId5"/>
              </a:buBlip>
              <a:defRPr sz="1600" b="0" i="0" kern="1200" baseline="0">
                <a:solidFill>
                  <a:srgbClr val="F39900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1584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i="1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… </a:t>
            </a:r>
            <a:r>
              <a:rPr lang="fr-FR" dirty="0" smtClean="0"/>
              <a:t>Le REX: une réduction significative de la production de déchets</a:t>
            </a:r>
          </a:p>
          <a:p>
            <a:pPr lvl="1"/>
            <a:r>
              <a:rPr lang="fr-FR" dirty="0" smtClean="0"/>
              <a:t>Réduction à la source chez les producteurs de déchets</a:t>
            </a:r>
          </a:p>
          <a:p>
            <a:pPr lvl="1"/>
            <a:r>
              <a:rPr lang="fr-FR" dirty="0" smtClean="0"/>
              <a:t>Nouvelles technologies (compactage, incinération)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 Une durée d’exploitation prévisible bien supérieure à celle prévue à la conception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532010" y="6454448"/>
            <a:ext cx="519130" cy="365125"/>
          </a:xfrm>
          <a:prstGeom prst="rect">
            <a:avLst/>
          </a:prstGeom>
        </p:spPr>
        <p:txBody>
          <a:bodyPr/>
          <a:lstStyle/>
          <a:p>
            <a:fld id="{3F31099B-3674-415A-8495-B5B94815B494}" type="slidenum">
              <a:rPr lang="fr-FR" smtClean="0"/>
              <a:pPr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116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532010" y="6454448"/>
            <a:ext cx="519130" cy="365125"/>
          </a:xfrm>
          <a:prstGeom prst="rect">
            <a:avLst/>
          </a:prstGeom>
        </p:spPr>
        <p:txBody>
          <a:bodyPr/>
          <a:lstStyle/>
          <a:p>
            <a:fld id="{3F31099B-3674-415A-8495-B5B94815B494}" type="slidenum">
              <a:rPr lang="fr-FR" smtClean="0"/>
              <a:pPr/>
              <a:t>47</a:t>
            </a:fld>
            <a:endParaRPr lang="fr-FR" dirty="0"/>
          </a:p>
        </p:txBody>
      </p:sp>
      <p:pic>
        <p:nvPicPr>
          <p:cNvPr id="3" name="Image 2" descr="Capture d’écran 2016-01-23 à 19.02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" y="6637"/>
            <a:ext cx="9129413" cy="659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8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532010" y="6454448"/>
            <a:ext cx="519130" cy="365125"/>
          </a:xfrm>
          <a:prstGeom prst="rect">
            <a:avLst/>
          </a:prstGeom>
        </p:spPr>
        <p:txBody>
          <a:bodyPr/>
          <a:lstStyle/>
          <a:p>
            <a:fld id="{3F31099B-3674-415A-8495-B5B94815B494}" type="slidenum">
              <a:rPr lang="fr-FR" smtClean="0"/>
              <a:pPr/>
              <a:t>48</a:t>
            </a:fld>
            <a:endParaRPr lang="fr-FR" dirty="0"/>
          </a:p>
        </p:txBody>
      </p:sp>
      <p:pic>
        <p:nvPicPr>
          <p:cNvPr id="4" name="Image 3" descr="Capture d’écran 2016-01-23 à 19.03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8988477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1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filières de gestion à mettre en place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déchets HA et MA-VL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99B-3674-415A-8495-B5B94815B494}" type="slidenum">
              <a:rPr lang="fr-FR" smtClean="0"/>
              <a:pPr/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217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Origine : production électronucléaire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323362" cy="508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604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532010" y="6454448"/>
            <a:ext cx="519130" cy="365125"/>
          </a:xfrm>
          <a:prstGeom prst="rect">
            <a:avLst/>
          </a:prstGeom>
        </p:spPr>
        <p:txBody>
          <a:bodyPr/>
          <a:lstStyle/>
          <a:p>
            <a:fld id="{3F31099B-3674-415A-8495-B5B94815B494}" type="slidenum">
              <a:rPr lang="fr-FR" smtClean="0"/>
              <a:pPr/>
              <a:t>50</a:t>
            </a:fld>
            <a:endParaRPr lang="fr-FR" dirty="0"/>
          </a:p>
        </p:txBody>
      </p:sp>
      <p:pic>
        <p:nvPicPr>
          <p:cNvPr id="6" name="Image 5" descr="Capture d’écran 2016-01-23 à 19.04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90052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15312"/>
      </p:ext>
    </p:extLst>
  </p:cSld>
  <p:clrMapOvr>
    <a:masterClrMapping/>
  </p:clrMapOvr>
  <p:transition xmlns:p14="http://schemas.microsoft.com/office/powerpoint/2010/main" spd="slow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532010" y="6454448"/>
            <a:ext cx="519130" cy="365125"/>
          </a:xfrm>
          <a:prstGeom prst="rect">
            <a:avLst/>
          </a:prstGeom>
        </p:spPr>
        <p:txBody>
          <a:bodyPr/>
          <a:lstStyle/>
          <a:p>
            <a:fld id="{3F31099B-3674-415A-8495-B5B94815B494}" type="slidenum">
              <a:rPr lang="fr-FR" smtClean="0"/>
              <a:pPr/>
              <a:t>51</a:t>
            </a:fld>
            <a:endParaRPr lang="fr-FR" dirty="0"/>
          </a:p>
        </p:txBody>
      </p:sp>
      <p:pic>
        <p:nvPicPr>
          <p:cNvPr id="9" name="Image 8" descr="Capture d’écran 2016-01-23 à 19.05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" y="116632"/>
            <a:ext cx="907511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3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8532010" y="6454448"/>
            <a:ext cx="519130" cy="365125"/>
          </a:xfrm>
          <a:prstGeom prst="rect">
            <a:avLst/>
          </a:prstGeom>
        </p:spPr>
        <p:txBody>
          <a:bodyPr/>
          <a:lstStyle/>
          <a:p>
            <a:fld id="{3F31099B-3674-415A-8495-B5B94815B494}" type="slidenum">
              <a:rPr lang="fr-FR" smtClean="0"/>
              <a:pPr/>
              <a:t>52</a:t>
            </a:fld>
            <a:endParaRPr lang="fr-FR" dirty="0"/>
          </a:p>
        </p:txBody>
      </p:sp>
      <p:pic>
        <p:nvPicPr>
          <p:cNvPr id="4" name="Image 3" descr="Capture d’écran 2016-01-23 à 19.0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" y="0"/>
            <a:ext cx="9123150" cy="654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9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1650" y="125413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/>
              <a:t>Les prochaines étapes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532010" y="6454448"/>
            <a:ext cx="519130" cy="365125"/>
          </a:xfrm>
          <a:prstGeom prst="rect">
            <a:avLst/>
          </a:prstGeom>
        </p:spPr>
        <p:txBody>
          <a:bodyPr/>
          <a:lstStyle/>
          <a:p>
            <a:fld id="{3F31099B-3674-415A-8495-B5B94815B494}" type="slidenum">
              <a:rPr lang="fr-FR" smtClean="0"/>
              <a:pPr/>
              <a:t>53</a:t>
            </a:fld>
            <a:endParaRPr lang="fr-FR" dirty="0"/>
          </a:p>
        </p:txBody>
      </p:sp>
      <p:sp>
        <p:nvSpPr>
          <p:cNvPr id="41" name="Signalisation droite 36"/>
          <p:cNvSpPr/>
          <p:nvPr/>
        </p:nvSpPr>
        <p:spPr>
          <a:xfrm>
            <a:off x="4937125" y="3114675"/>
            <a:ext cx="4206875" cy="542925"/>
          </a:xfrm>
          <a:prstGeom prst="homePlate">
            <a:avLst/>
          </a:prstGeom>
          <a:solidFill>
            <a:srgbClr val="EEECE1">
              <a:lumMod val="90000"/>
            </a:srgbClr>
          </a:solidFill>
          <a:ln w="15875" cap="flat" cmpd="sng" algn="ctr">
            <a:solidFill>
              <a:srgbClr val="EEECE1">
                <a:lumMod val="50000"/>
              </a:srgbClr>
            </a:solidFill>
            <a:prstDash val="dash"/>
          </a:ln>
          <a:effectLst/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0" cap="none" spc="0" normalizeH="0" baseline="0" noProof="0" smtClean="0">
              <a:ln>
                <a:noFill/>
              </a:ln>
              <a:solidFill>
                <a:srgbClr val="201712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42" name="Signalisation droite 14"/>
          <p:cNvSpPr/>
          <p:nvPr/>
        </p:nvSpPr>
        <p:spPr>
          <a:xfrm>
            <a:off x="1485900" y="3114675"/>
            <a:ext cx="3719513" cy="542925"/>
          </a:xfrm>
          <a:prstGeom prst="homePlate">
            <a:avLst/>
          </a:prstGeom>
          <a:solidFill>
            <a:srgbClr val="EEECE1">
              <a:lumMod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0" cap="none" spc="0" normalizeH="0" baseline="0" noProof="0" smtClean="0">
              <a:ln>
                <a:noFill/>
              </a:ln>
              <a:solidFill>
                <a:srgbClr val="201712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43" name="Signalisation droite 13"/>
          <p:cNvSpPr/>
          <p:nvPr/>
        </p:nvSpPr>
        <p:spPr>
          <a:xfrm>
            <a:off x="0" y="3114675"/>
            <a:ext cx="2449513" cy="542925"/>
          </a:xfrm>
          <a:prstGeom prst="homePlate">
            <a:avLst/>
          </a:prstGeom>
          <a:solidFill>
            <a:srgbClr val="EEECE1">
              <a:lumMod val="25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0" cap="none" spc="0" normalizeH="0" baseline="0" noProof="0" smtClean="0">
              <a:ln>
                <a:noFill/>
              </a:ln>
              <a:solidFill>
                <a:srgbClr val="201712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>
          <a:xfrm>
            <a:off x="331788" y="1466850"/>
            <a:ext cx="1220787" cy="6254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charset="2"/>
              <a:buChar char="u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smtClean="0">
                <a:ln>
                  <a:noFill/>
                </a:ln>
                <a:solidFill>
                  <a:srgbClr val="9DC746"/>
                </a:solidFill>
                <a:effectLst/>
                <a:uLnTx/>
                <a:uFillTx/>
                <a:latin typeface="Arial"/>
                <a:cs typeface="Arial"/>
              </a:rPr>
              <a:t>Débat public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smtClean="0">
                <a:ln>
                  <a:noFill/>
                </a:ln>
                <a:solidFill>
                  <a:srgbClr val="D33031"/>
                </a:solidFill>
                <a:effectLst/>
                <a:uLnTx/>
                <a:uFillTx/>
                <a:latin typeface="Arial"/>
                <a:cs typeface="Arial"/>
              </a:rPr>
              <a:t>2013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D3303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1038"/>
            <a:ext cx="1825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3222625"/>
            <a:ext cx="331787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200400"/>
            <a:ext cx="3317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79650" y="2660650"/>
            <a:ext cx="50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mag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022475"/>
            <a:ext cx="50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Espace réservé du contenu 2"/>
          <p:cNvSpPr txBox="1">
            <a:spLocks/>
          </p:cNvSpPr>
          <p:nvPr/>
        </p:nvSpPr>
        <p:spPr bwMode="auto">
          <a:xfrm>
            <a:off x="900113" y="2016125"/>
            <a:ext cx="2109787" cy="75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charset="2"/>
              <a:buChar char="u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fr-FR" altLang="fr-FR" sz="1000" b="1" smtClean="0">
                <a:latin typeface="Arial" charset="0"/>
                <a:cs typeface="Arial" charset="0"/>
              </a:rPr>
              <a:t>Plan directeur pour l’exploitation</a:t>
            </a:r>
          </a:p>
          <a:p>
            <a:pPr algn="ctr" eaLnBrk="1" hangingPunct="1"/>
            <a:r>
              <a:rPr lang="fr-FR" altLang="fr-FR" sz="1000" b="1" smtClean="0">
                <a:latin typeface="Arial" charset="0"/>
                <a:cs typeface="Arial" charset="0"/>
              </a:rPr>
              <a:t>Options de sûreté </a:t>
            </a:r>
          </a:p>
          <a:p>
            <a:pPr algn="ctr" eaLnBrk="1" hangingPunct="1"/>
            <a:r>
              <a:rPr lang="fr-FR" altLang="fr-FR" sz="1000" b="1" smtClean="0">
                <a:latin typeface="Arial" charset="0"/>
                <a:cs typeface="Arial" charset="0"/>
              </a:rPr>
              <a:t>Options de récupérabilité</a:t>
            </a:r>
          </a:p>
          <a:p>
            <a:pPr algn="ctr" eaLnBrk="1" hangingPunct="1"/>
            <a:r>
              <a:rPr lang="fr-FR" altLang="fr-FR" sz="2000" b="1" smtClean="0">
                <a:solidFill>
                  <a:srgbClr val="D33031"/>
                </a:solidFill>
                <a:latin typeface="Arial" charset="0"/>
                <a:cs typeface="Arial" charset="0"/>
              </a:rPr>
              <a:t>2015</a:t>
            </a:r>
            <a:endParaRPr lang="fr-FR" altLang="fr-FR" sz="2000" b="1" dirty="0" smtClean="0">
              <a:solidFill>
                <a:srgbClr val="D33031"/>
              </a:solidFill>
              <a:latin typeface="Arial" charset="0"/>
              <a:cs typeface="Arial" charset="0"/>
            </a:endParaRPr>
          </a:p>
        </p:txBody>
      </p:sp>
      <p:pic>
        <p:nvPicPr>
          <p:cNvPr id="51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3222625"/>
            <a:ext cx="3317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Espace réservé du contenu 2"/>
          <p:cNvSpPr txBox="1">
            <a:spLocks/>
          </p:cNvSpPr>
          <p:nvPr/>
        </p:nvSpPr>
        <p:spPr bwMode="auto">
          <a:xfrm>
            <a:off x="2632075" y="1268413"/>
            <a:ext cx="17065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charset="2"/>
              <a:buChar char="u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fr-FR" altLang="fr-FR" sz="1000" b="1" dirty="0" smtClean="0">
                <a:latin typeface="Arial" charset="0"/>
                <a:cs typeface="Arial" charset="0"/>
              </a:rPr>
              <a:t>Demande d’autorisation de création </a:t>
            </a:r>
          </a:p>
          <a:p>
            <a:pPr algn="ctr" eaLnBrk="1" hangingPunct="1"/>
            <a:r>
              <a:rPr lang="fr-FR" altLang="fr-FR" sz="2000" b="1" dirty="0" smtClean="0">
                <a:solidFill>
                  <a:srgbClr val="D33031"/>
                </a:solidFill>
                <a:latin typeface="Arial" charset="0"/>
                <a:cs typeface="Arial" charset="0"/>
              </a:rPr>
              <a:t>2017</a:t>
            </a:r>
          </a:p>
          <a:p>
            <a:pPr algn="ctr" eaLnBrk="1" hangingPunct="1"/>
            <a:endParaRPr lang="fr-FR" altLang="fr-FR" sz="1000" b="1" dirty="0" smtClean="0">
              <a:latin typeface="Arial" charset="0"/>
              <a:cs typeface="Arial" charset="0"/>
            </a:endParaRPr>
          </a:p>
        </p:txBody>
      </p:sp>
      <p:pic>
        <p:nvPicPr>
          <p:cNvPr id="53" name="Imag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2016125"/>
            <a:ext cx="50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43488" y="2660650"/>
            <a:ext cx="50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Espace réservé du contenu 2"/>
          <p:cNvSpPr txBox="1">
            <a:spLocks/>
          </p:cNvSpPr>
          <p:nvPr/>
        </p:nvSpPr>
        <p:spPr>
          <a:xfrm>
            <a:off x="3433763" y="2092325"/>
            <a:ext cx="1760537" cy="7508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charset="2"/>
              <a:buChar char="u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Décret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d’autorisation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33031"/>
                </a:solidFill>
                <a:effectLst/>
                <a:uLnTx/>
                <a:uFillTx/>
                <a:latin typeface="Arial"/>
                <a:cs typeface="Arial"/>
              </a:rPr>
              <a:t>2020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D3303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6" name="Imag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3232150"/>
            <a:ext cx="331787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Imag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260725"/>
            <a:ext cx="3302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Espace réservé du contenu 2"/>
          <p:cNvSpPr txBox="1">
            <a:spLocks/>
          </p:cNvSpPr>
          <p:nvPr/>
        </p:nvSpPr>
        <p:spPr bwMode="auto">
          <a:xfrm>
            <a:off x="4529138" y="1382713"/>
            <a:ext cx="2166937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charset="2"/>
              <a:buChar char="u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fr-FR" altLang="fr-FR" sz="1400" smtClean="0">
                <a:solidFill>
                  <a:srgbClr val="9DC746"/>
                </a:solidFill>
                <a:latin typeface="Arial" charset="0"/>
                <a:cs typeface="Arial" charset="0"/>
              </a:rPr>
              <a:t>Démarrage phase industrielle pilote</a:t>
            </a:r>
          </a:p>
          <a:p>
            <a:pPr algn="r" eaLnBrk="1" hangingPunct="1"/>
            <a:r>
              <a:rPr lang="fr-FR" altLang="fr-FR" sz="2000" b="1" smtClean="0">
                <a:solidFill>
                  <a:srgbClr val="D33031"/>
                </a:solidFill>
                <a:latin typeface="Arial" charset="0"/>
                <a:cs typeface="Arial" charset="0"/>
              </a:rPr>
              <a:t>2025</a:t>
            </a:r>
          </a:p>
        </p:txBody>
      </p:sp>
      <p:pic>
        <p:nvPicPr>
          <p:cNvPr id="59" name="Imag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2178050"/>
            <a:ext cx="460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Double flèche horizontale 59"/>
          <p:cNvSpPr/>
          <p:nvPr/>
        </p:nvSpPr>
        <p:spPr>
          <a:xfrm>
            <a:off x="2265363" y="3998913"/>
            <a:ext cx="2792412" cy="211137"/>
          </a:xfrm>
          <a:prstGeom prst="leftRightArrow">
            <a:avLst/>
          </a:prstGeom>
          <a:solidFill>
            <a:srgbClr val="9DC746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61" name="Espace réservé du contenu 2"/>
          <p:cNvSpPr txBox="1">
            <a:spLocks/>
          </p:cNvSpPr>
          <p:nvPr/>
        </p:nvSpPr>
        <p:spPr bwMode="auto">
          <a:xfrm>
            <a:off x="2563813" y="4322763"/>
            <a:ext cx="6342062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charset="2"/>
              <a:buChar char="u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1650" lvl="3" indent="-171450" eaLnBrk="1" hangingPunct="1">
              <a:buClr>
                <a:srgbClr val="9DC746"/>
              </a:buClr>
              <a:buFont typeface="Arial" charset="0"/>
              <a:buChar char="•"/>
            </a:pPr>
            <a:r>
              <a:rPr lang="fr-FR" altLang="fr-FR" sz="1200" b="1" smtClean="0">
                <a:solidFill>
                  <a:srgbClr val="D33031"/>
                </a:solidFill>
                <a:latin typeface="Arial" charset="0"/>
                <a:cs typeface="Arial" charset="0"/>
              </a:rPr>
              <a:t>Enquête publique </a:t>
            </a:r>
          </a:p>
          <a:p>
            <a:pPr eaLnBrk="1" hangingPunct="1"/>
            <a:r>
              <a:rPr lang="fr-FR" altLang="fr-FR" sz="1200" smtClean="0">
                <a:solidFill>
                  <a:srgbClr val="D33031"/>
                </a:solidFill>
                <a:latin typeface="Arial" charset="0"/>
                <a:cs typeface="Arial" charset="0"/>
              </a:rPr>
              <a:t/>
            </a:r>
            <a:br>
              <a:rPr lang="fr-FR" altLang="fr-FR" sz="1200" smtClean="0">
                <a:solidFill>
                  <a:srgbClr val="D33031"/>
                </a:solidFill>
                <a:latin typeface="Arial" charset="0"/>
                <a:cs typeface="Arial" charset="0"/>
              </a:rPr>
            </a:br>
            <a:endParaRPr lang="fr-FR" altLang="fr-FR" sz="2800" b="1" smtClean="0">
              <a:solidFill>
                <a:srgbClr val="D33031"/>
              </a:solidFill>
              <a:latin typeface="Arial" charset="0"/>
              <a:cs typeface="Arial" charset="0"/>
            </a:endParaRPr>
          </a:p>
        </p:txBody>
      </p:sp>
      <p:pic>
        <p:nvPicPr>
          <p:cNvPr id="62" name="Imag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248025"/>
            <a:ext cx="3317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Espace réservé du contenu 2"/>
          <p:cNvSpPr txBox="1">
            <a:spLocks/>
          </p:cNvSpPr>
          <p:nvPr/>
        </p:nvSpPr>
        <p:spPr bwMode="auto">
          <a:xfrm>
            <a:off x="7040563" y="1646238"/>
            <a:ext cx="1862137" cy="5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charset="2"/>
              <a:buChar char="u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fr-FR" altLang="fr-FR" sz="1400" smtClean="0">
                <a:solidFill>
                  <a:srgbClr val="9DC746"/>
                </a:solidFill>
                <a:latin typeface="Arial" charset="0"/>
                <a:cs typeface="Arial" charset="0"/>
              </a:rPr>
              <a:t>Bilan avant passage en exploitation courante </a:t>
            </a:r>
          </a:p>
        </p:txBody>
      </p:sp>
      <p:pic>
        <p:nvPicPr>
          <p:cNvPr id="64" name="Imag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2149475"/>
            <a:ext cx="460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Espace réservé du contenu 2"/>
          <p:cNvSpPr txBox="1">
            <a:spLocks/>
          </p:cNvSpPr>
          <p:nvPr/>
        </p:nvSpPr>
        <p:spPr bwMode="auto">
          <a:xfrm>
            <a:off x="476250" y="3822700"/>
            <a:ext cx="1366838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charset="2"/>
              <a:buChar char="u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AVANT-PROJET</a:t>
            </a:r>
            <a:endParaRPr kumimoji="0" lang="fr-FR" altLang="fr-FR" sz="1200" b="1" i="0" u="none" strike="noStrike" kern="120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6" name="Espace réservé du contenu 2"/>
          <p:cNvSpPr txBox="1">
            <a:spLocks/>
          </p:cNvSpPr>
          <p:nvPr/>
        </p:nvSpPr>
        <p:spPr>
          <a:xfrm>
            <a:off x="2263775" y="3617913"/>
            <a:ext cx="2941638" cy="5429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charset="2"/>
              <a:buChar char="u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Evaluations et instruction</a:t>
            </a: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7" name="Espace réservé du contenu 2"/>
          <p:cNvSpPr txBox="1">
            <a:spLocks/>
          </p:cNvSpPr>
          <p:nvPr/>
        </p:nvSpPr>
        <p:spPr>
          <a:xfrm>
            <a:off x="5418138" y="3686175"/>
            <a:ext cx="3244850" cy="29051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charset="2"/>
              <a:buChar char="u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Calendrier prévisionnel sous réserve d’autorisation</a:t>
            </a:r>
            <a:endParaRPr kumimoji="0" lang="fr-FR" sz="105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2263775" y="5180013"/>
            <a:ext cx="2835275" cy="277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Évaluation par la CNE </a:t>
            </a:r>
          </a:p>
        </p:txBody>
      </p:sp>
      <p:cxnSp>
        <p:nvCxnSpPr>
          <p:cNvPr id="69" name="Connecteur droit 68"/>
          <p:cNvCxnSpPr>
            <a:stCxn id="68" idx="3"/>
          </p:cNvCxnSpPr>
          <p:nvPr/>
        </p:nvCxnSpPr>
        <p:spPr>
          <a:xfrm>
            <a:off x="5099050" y="5319713"/>
            <a:ext cx="380365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0" name="Connecteur droit 69"/>
          <p:cNvCxnSpPr>
            <a:stCxn id="68" idx="1"/>
          </p:cNvCxnSpPr>
          <p:nvPr/>
        </p:nvCxnSpPr>
        <p:spPr>
          <a:xfrm flipH="1">
            <a:off x="90488" y="5319713"/>
            <a:ext cx="2173287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1" name="ZoneTexte 70"/>
          <p:cNvSpPr txBox="1"/>
          <p:nvPr/>
        </p:nvSpPr>
        <p:spPr>
          <a:xfrm>
            <a:off x="2263775" y="5684838"/>
            <a:ext cx="2835275" cy="4619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Évaluation par l’ASN et son support technique l’IRSN </a:t>
            </a:r>
          </a:p>
        </p:txBody>
      </p:sp>
      <p:cxnSp>
        <p:nvCxnSpPr>
          <p:cNvPr id="72" name="Connecteur droit 71"/>
          <p:cNvCxnSpPr>
            <a:stCxn id="71" idx="3"/>
          </p:cNvCxnSpPr>
          <p:nvPr/>
        </p:nvCxnSpPr>
        <p:spPr>
          <a:xfrm>
            <a:off x="5099050" y="5915025"/>
            <a:ext cx="380365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3" name="Connecteur droit 72"/>
          <p:cNvCxnSpPr/>
          <p:nvPr/>
        </p:nvCxnSpPr>
        <p:spPr>
          <a:xfrm flipH="1">
            <a:off x="90488" y="5942013"/>
            <a:ext cx="2173287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4" name="Espace réservé du contenu 2"/>
          <p:cNvSpPr txBox="1">
            <a:spLocks/>
          </p:cNvSpPr>
          <p:nvPr/>
        </p:nvSpPr>
        <p:spPr bwMode="auto">
          <a:xfrm>
            <a:off x="6367463" y="2713038"/>
            <a:ext cx="1965325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charset="2"/>
              <a:buChar char="u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fr-FR" altLang="fr-FR" sz="1000" smtClean="0">
                <a:latin typeface="Arial" charset="0"/>
                <a:cs typeface="Arial" charset="0"/>
              </a:rPr>
              <a:t>Essais inactifs / actifs / Montée en cadence industrielle progressive</a:t>
            </a:r>
          </a:p>
        </p:txBody>
      </p:sp>
    </p:spTree>
    <p:extLst>
      <p:ext uri="{BB962C8B-B14F-4D97-AF65-F5344CB8AC3E}">
        <p14:creationId xmlns:p14="http://schemas.microsoft.com/office/powerpoint/2010/main" val="36771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84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filières de gestion à mettre en place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déchets FA-VL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99B-3674-415A-8495-B5B94815B494}" type="slidenum">
              <a:rPr lang="fr-FR" smtClean="0"/>
              <a:pPr/>
              <a:t>55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159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532010" y="6454448"/>
            <a:ext cx="519130" cy="365125"/>
          </a:xfrm>
          <a:prstGeom prst="rect">
            <a:avLst/>
          </a:prstGeom>
        </p:spPr>
        <p:txBody>
          <a:bodyPr/>
          <a:lstStyle/>
          <a:p>
            <a:fld id="{3F31099B-3674-415A-8495-B5B94815B494}" type="slidenum">
              <a:rPr lang="fr-FR" smtClean="0"/>
              <a:pPr/>
              <a:t>56</a:t>
            </a:fld>
            <a:endParaRPr lang="fr-FR" dirty="0"/>
          </a:p>
        </p:txBody>
      </p:sp>
      <p:pic>
        <p:nvPicPr>
          <p:cNvPr id="10" name="Image 9" descr="Capture d’écran 2016-01-23 à 19.07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8812671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1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532010" y="6454448"/>
            <a:ext cx="519130" cy="365125"/>
          </a:xfrm>
          <a:prstGeom prst="rect">
            <a:avLst/>
          </a:prstGeom>
        </p:spPr>
        <p:txBody>
          <a:bodyPr/>
          <a:lstStyle/>
          <a:p>
            <a:fld id="{3F31099B-3674-415A-8495-B5B94815B494}" type="slidenum">
              <a:rPr lang="fr-FR" smtClean="0"/>
              <a:pPr/>
              <a:t>57</a:t>
            </a:fld>
            <a:endParaRPr lang="fr-FR" dirty="0"/>
          </a:p>
        </p:txBody>
      </p:sp>
      <p:pic>
        <p:nvPicPr>
          <p:cNvPr id="6" name="Image 5" descr="Capture d’écran 2016-01-23 à 19.08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60648"/>
            <a:ext cx="8258063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0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256490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USA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99 </a:t>
            </a:r>
            <a:r>
              <a:rPr lang="fr-FR" sz="1200" b="1" dirty="0" err="1" smtClean="0">
                <a:solidFill>
                  <a:srgbClr val="FF0000"/>
                </a:solidFill>
              </a:rPr>
              <a:t>GWe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75856" y="213285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France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63 </a:t>
            </a:r>
            <a:r>
              <a:rPr lang="fr-FR" sz="1200" b="1" dirty="0" err="1" smtClean="0">
                <a:solidFill>
                  <a:srgbClr val="FF0000"/>
                </a:solidFill>
              </a:rPr>
              <a:t>GWe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23928" y="191683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030A0"/>
                </a:solidFill>
              </a:rPr>
              <a:t>Belgique</a:t>
            </a:r>
          </a:p>
          <a:p>
            <a:r>
              <a:rPr lang="fr-FR" sz="1200" b="1" dirty="0" smtClean="0">
                <a:solidFill>
                  <a:srgbClr val="7030A0"/>
                </a:solidFill>
              </a:rPr>
              <a:t>5,9 </a:t>
            </a:r>
            <a:r>
              <a:rPr lang="fr-FR" sz="1200" b="1" dirty="0" err="1" smtClean="0">
                <a:solidFill>
                  <a:srgbClr val="7030A0"/>
                </a:solidFill>
              </a:rPr>
              <a:t>GWe</a:t>
            </a:r>
            <a:endParaRPr lang="fr-FR" sz="1200" b="1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44008" y="19888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B0F0"/>
                </a:solidFill>
              </a:rPr>
              <a:t>Allemagne</a:t>
            </a:r>
          </a:p>
          <a:p>
            <a:r>
              <a:rPr lang="fr-FR" sz="1200" b="1" dirty="0" smtClean="0">
                <a:solidFill>
                  <a:srgbClr val="00B0F0"/>
                </a:solidFill>
              </a:rPr>
              <a:t>12 </a:t>
            </a:r>
            <a:r>
              <a:rPr lang="fr-FR" sz="1200" b="1" dirty="0" err="1" smtClean="0">
                <a:solidFill>
                  <a:srgbClr val="00B0F0"/>
                </a:solidFill>
              </a:rPr>
              <a:t>GWe</a:t>
            </a:r>
            <a:endParaRPr lang="fr-FR" sz="1200" b="1" dirty="0">
              <a:solidFill>
                <a:srgbClr val="00B0F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11960" y="134076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rgbClr val="00B0F0"/>
                </a:solidFill>
              </a:rPr>
              <a:t>Suede</a:t>
            </a:r>
            <a:endParaRPr lang="fr-FR" sz="1200" b="1" dirty="0" smtClean="0">
              <a:solidFill>
                <a:srgbClr val="00B0F0"/>
              </a:solidFill>
            </a:endParaRPr>
          </a:p>
          <a:p>
            <a:r>
              <a:rPr lang="fr-FR" sz="1200" b="1" dirty="0" smtClean="0">
                <a:solidFill>
                  <a:srgbClr val="00B0F0"/>
                </a:solidFill>
              </a:rPr>
              <a:t>9,5 </a:t>
            </a:r>
            <a:r>
              <a:rPr lang="fr-FR" sz="1200" b="1" dirty="0" err="1" smtClean="0">
                <a:solidFill>
                  <a:srgbClr val="00B0F0"/>
                </a:solidFill>
              </a:rPr>
              <a:t>GWe</a:t>
            </a:r>
            <a:endParaRPr lang="fr-FR" sz="1200" b="1" dirty="0">
              <a:solidFill>
                <a:srgbClr val="00B0F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91880" y="148478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B0F0"/>
                </a:solidFill>
              </a:rPr>
              <a:t>UK</a:t>
            </a:r>
          </a:p>
          <a:p>
            <a:r>
              <a:rPr lang="fr-FR" sz="1200" b="1" dirty="0" smtClean="0">
                <a:solidFill>
                  <a:srgbClr val="00B0F0"/>
                </a:solidFill>
              </a:rPr>
              <a:t>9,2 </a:t>
            </a:r>
            <a:r>
              <a:rPr lang="fr-FR" sz="1200" b="1" dirty="0" err="1" smtClean="0">
                <a:solidFill>
                  <a:srgbClr val="00B0F0"/>
                </a:solidFill>
              </a:rPr>
              <a:t>GWe</a:t>
            </a:r>
            <a:endParaRPr lang="fr-FR" sz="1200" b="1" dirty="0">
              <a:solidFill>
                <a:srgbClr val="00B0F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99992" y="234888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030A0"/>
                </a:solidFill>
              </a:rPr>
              <a:t>Suisse</a:t>
            </a:r>
          </a:p>
          <a:p>
            <a:r>
              <a:rPr lang="fr-FR" sz="1200" b="1" dirty="0" smtClean="0">
                <a:solidFill>
                  <a:srgbClr val="7030A0"/>
                </a:solidFill>
              </a:rPr>
              <a:t>3,3 </a:t>
            </a:r>
            <a:r>
              <a:rPr lang="fr-FR" sz="1200" b="1" dirty="0" err="1" smtClean="0">
                <a:solidFill>
                  <a:srgbClr val="7030A0"/>
                </a:solidFill>
              </a:rPr>
              <a:t>GWe</a:t>
            </a:r>
            <a:endParaRPr lang="fr-FR" sz="1200" b="1" dirty="0">
              <a:solidFill>
                <a:srgbClr val="7030A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596336" y="234888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Japon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42,4 </a:t>
            </a:r>
            <a:r>
              <a:rPr lang="fr-FR" sz="1200" b="1" dirty="0" err="1" smtClean="0">
                <a:solidFill>
                  <a:srgbClr val="FF0000"/>
                </a:solidFill>
              </a:rPr>
              <a:t>GWe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228184" y="155679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C000"/>
                </a:solidFill>
              </a:rPr>
              <a:t>Russie</a:t>
            </a:r>
          </a:p>
          <a:p>
            <a:r>
              <a:rPr lang="fr-FR" sz="1200" b="1" dirty="0" smtClean="0">
                <a:solidFill>
                  <a:srgbClr val="FFC000"/>
                </a:solidFill>
              </a:rPr>
              <a:t>23,6 </a:t>
            </a:r>
            <a:r>
              <a:rPr lang="fr-FR" sz="1200" b="1" dirty="0" err="1" smtClean="0">
                <a:solidFill>
                  <a:srgbClr val="FFC000"/>
                </a:solidFill>
              </a:rPr>
              <a:t>GWe</a:t>
            </a:r>
            <a:endParaRPr lang="fr-FR" sz="1200" b="1" dirty="0">
              <a:solidFill>
                <a:srgbClr val="FFC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92080" y="213285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B0F0"/>
                </a:solidFill>
              </a:rPr>
              <a:t>Ukraine</a:t>
            </a:r>
          </a:p>
          <a:p>
            <a:r>
              <a:rPr lang="fr-FR" sz="1200" b="1" dirty="0" smtClean="0">
                <a:solidFill>
                  <a:srgbClr val="00B0F0"/>
                </a:solidFill>
              </a:rPr>
              <a:t>13,1 </a:t>
            </a:r>
            <a:r>
              <a:rPr lang="fr-FR" sz="1200" b="1" dirty="0" err="1" smtClean="0">
                <a:solidFill>
                  <a:srgbClr val="00B0F0"/>
                </a:solidFill>
              </a:rPr>
              <a:t>GWe</a:t>
            </a:r>
            <a:endParaRPr lang="fr-FR" sz="1200" b="1" dirty="0">
              <a:solidFill>
                <a:srgbClr val="00B0F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444208" y="256490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C000"/>
                </a:solidFill>
              </a:rPr>
              <a:t>Chine</a:t>
            </a:r>
          </a:p>
          <a:p>
            <a:r>
              <a:rPr lang="fr-FR" sz="1200" b="1" dirty="0" smtClean="0">
                <a:solidFill>
                  <a:srgbClr val="FFC000"/>
                </a:solidFill>
              </a:rPr>
              <a:t>16 </a:t>
            </a:r>
            <a:r>
              <a:rPr lang="fr-FR" sz="1200" b="1" dirty="0" err="1" smtClean="0">
                <a:solidFill>
                  <a:srgbClr val="FFC000"/>
                </a:solidFill>
              </a:rPr>
              <a:t>GWe</a:t>
            </a:r>
            <a:endParaRPr lang="fr-FR" sz="1200" b="1" dirty="0">
              <a:solidFill>
                <a:srgbClr val="FFC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75656" y="5517232"/>
            <a:ext cx="60486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Capacité mondiale connectée au réseau : 372 </a:t>
            </a:r>
            <a:r>
              <a:rPr lang="fr-FR" dirty="0" err="1" smtClean="0"/>
              <a:t>Gwe</a:t>
            </a:r>
            <a:endParaRPr lang="fr-FR" dirty="0" smtClean="0"/>
          </a:p>
          <a:p>
            <a:r>
              <a:rPr lang="fr-FR" sz="1600" i="1" dirty="0" smtClean="0"/>
              <a:t>(source : ELECNUC, Edition 2014 – CEA) </a:t>
            </a:r>
            <a:endParaRPr lang="fr-FR" sz="16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331640" y="177281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Canada</a:t>
            </a:r>
          </a:p>
          <a:p>
            <a:r>
              <a:rPr lang="fr-FR" sz="1200" b="1" dirty="0" smtClean="0">
                <a:solidFill>
                  <a:schemeClr val="bg1"/>
                </a:solidFill>
              </a:rPr>
              <a:t>13,5 </a:t>
            </a:r>
            <a:r>
              <a:rPr lang="fr-FR" sz="1200" b="1" dirty="0" err="1" smtClean="0">
                <a:solidFill>
                  <a:schemeClr val="bg1"/>
                </a:solidFill>
              </a:rPr>
              <a:t>GWe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932040" y="141277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7030A0"/>
                </a:solidFill>
              </a:rPr>
              <a:t>Finlande</a:t>
            </a:r>
          </a:p>
          <a:p>
            <a:r>
              <a:rPr lang="fr-FR" sz="1200" b="1" dirty="0" smtClean="0">
                <a:solidFill>
                  <a:srgbClr val="7030A0"/>
                </a:solidFill>
              </a:rPr>
              <a:t>2,7 </a:t>
            </a:r>
            <a:r>
              <a:rPr lang="fr-FR" sz="1200" b="1" dirty="0" err="1" smtClean="0">
                <a:solidFill>
                  <a:srgbClr val="7030A0"/>
                </a:solidFill>
              </a:rPr>
              <a:t>GWe</a:t>
            </a:r>
            <a:endParaRPr lang="fr-FR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9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7653338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827088" y="0"/>
            <a:ext cx="74168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2000" b="1"/>
              <a:t>Plans  énergétiques possibles ( faisabilité) (D.McKay).</a:t>
            </a:r>
          </a:p>
        </p:txBody>
      </p:sp>
    </p:spTree>
    <p:extLst>
      <p:ext uri="{BB962C8B-B14F-4D97-AF65-F5344CB8AC3E}">
        <p14:creationId xmlns:p14="http://schemas.microsoft.com/office/powerpoint/2010/main" val="49059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024581"/>
              </p:ext>
            </p:extLst>
          </p:nvPr>
        </p:nvGraphicFramePr>
        <p:xfrm>
          <a:off x="719572" y="1412776"/>
          <a:ext cx="7704856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Graphique" r:id="rId4" imgW="8182115" imgH="4962465" progId="Excel.Sheet.8">
                  <p:embed/>
                </p:oleObj>
              </mc:Choice>
              <mc:Fallback>
                <p:oleObj name="Graphique" r:id="rId4" imgW="8182115" imgH="496246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72" y="1412776"/>
                        <a:ext cx="7704856" cy="5184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3387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800" b="1" dirty="0" smtClean="0"/>
              <a:t>Emission de Gaz a effet de serre </a:t>
            </a:r>
          </a:p>
          <a:p>
            <a:pPr algn="ctr">
              <a:spcBef>
                <a:spcPct val="50000"/>
              </a:spcBef>
            </a:pPr>
            <a:r>
              <a:rPr lang="fr-FR" altLang="fr-FR" sz="2800" b="1" dirty="0" smtClean="0"/>
              <a:t> pour chaque source d’énergie</a:t>
            </a:r>
            <a:endParaRPr lang="fr-FR" altLang="fr-FR" sz="2800" b="1" dirty="0"/>
          </a:p>
        </p:txBody>
      </p:sp>
      <p:sp>
        <p:nvSpPr>
          <p:cNvPr id="2" name="Ellipse 1"/>
          <p:cNvSpPr/>
          <p:nvPr/>
        </p:nvSpPr>
        <p:spPr>
          <a:xfrm>
            <a:off x="2411760" y="1988840"/>
            <a:ext cx="720080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63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71595456"/>
              </p:ext>
            </p:extLst>
          </p:nvPr>
        </p:nvGraphicFramePr>
        <p:xfrm>
          <a:off x="417449" y="764703"/>
          <a:ext cx="8259006" cy="2935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503"/>
                <a:gridCol w="4129503"/>
              </a:tblGrid>
              <a:tr h="418213">
                <a:tc>
                  <a:txBody>
                    <a:bodyPr/>
                    <a:lstStyle/>
                    <a:p>
                      <a:r>
                        <a:rPr lang="fr-FR" dirty="0" smtClean="0"/>
                        <a:t>source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Densité</a:t>
                      </a:r>
                      <a:r>
                        <a:rPr lang="fr-FR" baseline="0" dirty="0" smtClean="0"/>
                        <a:t> énergétique</a:t>
                      </a:r>
                      <a:r>
                        <a:rPr lang="fr-FR" dirty="0" smtClean="0"/>
                        <a:t> W/m2</a:t>
                      </a:r>
                      <a:endParaRPr lang="fr-FR" dirty="0"/>
                    </a:p>
                  </a:txBody>
                  <a:tcPr/>
                </a:tc>
              </a:tr>
              <a:tr h="426108">
                <a:tc>
                  <a:txBody>
                    <a:bodyPr/>
                    <a:lstStyle/>
                    <a:p>
                      <a:r>
                        <a:rPr lang="fr-FR" dirty="0" smtClean="0"/>
                        <a:t>Eolien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2.5</a:t>
                      </a:r>
                      <a:endParaRPr lang="fr-FR" dirty="0"/>
                    </a:p>
                  </a:txBody>
                  <a:tcPr/>
                </a:tc>
              </a:tr>
              <a:tr h="418213">
                <a:tc>
                  <a:txBody>
                    <a:bodyPr/>
                    <a:lstStyle/>
                    <a:p>
                      <a:r>
                        <a:rPr lang="fr-FR" dirty="0" smtClean="0"/>
                        <a:t>Plants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0.5</a:t>
                      </a:r>
                      <a:endParaRPr lang="fr-FR" dirty="0"/>
                    </a:p>
                  </a:txBody>
                  <a:tcPr/>
                </a:tc>
              </a:tr>
              <a:tr h="418213">
                <a:tc>
                  <a:txBody>
                    <a:bodyPr/>
                    <a:lstStyle/>
                    <a:p>
                      <a:r>
                        <a:rPr lang="fr-FR" dirty="0" smtClean="0"/>
                        <a:t>Solaire PV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5-20</a:t>
                      </a:r>
                      <a:endParaRPr lang="fr-FR" dirty="0"/>
                    </a:p>
                  </a:txBody>
                  <a:tcPr/>
                </a:tc>
              </a:tr>
              <a:tr h="418213">
                <a:tc>
                  <a:txBody>
                    <a:bodyPr/>
                    <a:lstStyle/>
                    <a:p>
                      <a:r>
                        <a:rPr lang="fr-FR" dirty="0" smtClean="0"/>
                        <a:t>Hydraulique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 piscine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418213">
                <a:tc>
                  <a:txBody>
                    <a:bodyPr/>
                    <a:lstStyle/>
                    <a:p>
                      <a:r>
                        <a:rPr lang="fr-FR" dirty="0" smtClean="0"/>
                        <a:t>Hydraulique</a:t>
                      </a:r>
                      <a:r>
                        <a:rPr lang="fr-FR" baseline="0" dirty="0" smtClean="0"/>
                        <a:t> au fil de l 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</a:tr>
              <a:tr h="418213">
                <a:tc>
                  <a:txBody>
                    <a:bodyPr/>
                    <a:lstStyle/>
                    <a:p>
                      <a:r>
                        <a:rPr lang="fr-FR" dirty="0" smtClean="0"/>
                        <a:t>Solaire</a:t>
                      </a:r>
                      <a:r>
                        <a:rPr lang="fr-FR" baseline="0" dirty="0" smtClean="0"/>
                        <a:t> a concentration dans le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desert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15-20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4221088"/>
            <a:ext cx="81369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FISSION NUCLEAIRE  : 1000 W/m2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70874" y="4869160"/>
            <a:ext cx="8856984" cy="1988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Aussi longtemps qu’on aura besoin d une </a:t>
            </a:r>
            <a:r>
              <a:rPr lang="fr-FR" sz="2800" b="1" dirty="0" err="1" smtClean="0">
                <a:solidFill>
                  <a:srgbClr val="FF0000"/>
                </a:solidFill>
              </a:rPr>
              <a:t>energie</a:t>
            </a:r>
            <a:r>
              <a:rPr lang="fr-FR" sz="2800" b="1" dirty="0" smtClean="0">
                <a:solidFill>
                  <a:srgbClr val="FF0000"/>
                </a:solidFill>
              </a:rPr>
              <a:t> concentrée pour les industries </a:t>
            </a:r>
            <a:r>
              <a:rPr lang="fr-FR" sz="2800" b="1" dirty="0" err="1" smtClean="0">
                <a:solidFill>
                  <a:srgbClr val="FF0000"/>
                </a:solidFill>
              </a:rPr>
              <a:t>électrointensives</a:t>
            </a:r>
            <a:r>
              <a:rPr lang="fr-FR" sz="2800" b="1" dirty="0" smtClean="0">
                <a:solidFill>
                  <a:srgbClr val="FF0000"/>
                </a:solidFill>
              </a:rPr>
              <a:t>, ou pour les habitats urbains denses , la solution « tout renouvelable » ne sera pas une solution viable.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0"/>
            <a:ext cx="727280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ENR SONT DIFFUSES…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139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1724</Words>
  <Application>Microsoft Macintosh PowerPoint</Application>
  <PresentationFormat>Présentation à l'écran (4:3)</PresentationFormat>
  <Paragraphs>410</Paragraphs>
  <Slides>57</Slides>
  <Notes>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59" baseType="lpstr">
      <vt:lpstr>Thème Office</vt:lpstr>
      <vt:lpstr>Graphique</vt:lpstr>
      <vt:lpstr>La gestion des déchets nucléaires</vt:lpstr>
      <vt:lpstr>SOMMAIRE</vt:lpstr>
      <vt:lpstr>LE CONTEXTE</vt:lpstr>
      <vt:lpstr>Les déchets radioactifs</vt:lpstr>
      <vt:lpstr>Origine : production électronucléaire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SITUATION INTERNATIONALE</vt:lpstr>
      <vt:lpstr>Le stockage : la solution de gestion à long terme</vt:lpstr>
      <vt:lpstr>Donnes d’inventaire colis HA (Haute activité) </vt:lpstr>
      <vt:lpstr>Données d’inventaire colis MAVL </vt:lpstr>
      <vt:lpstr>Les configurations de sites a l’étude </vt:lpstr>
      <vt:lpstr>Etat des déploiements industriels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Situation en Belgique</vt:lpstr>
      <vt:lpstr>conclusions</vt:lpstr>
      <vt:lpstr>Présentation PowerPoint</vt:lpstr>
      <vt:lpstr>Impacts dosimétriques</vt:lpstr>
      <vt:lpstr>LA SITUATION FRANCAISE</vt:lpstr>
      <vt:lpstr>Les principes de gestion des déchets radioactifs</vt:lpstr>
      <vt:lpstr>Les déchets HAVL</vt:lpstr>
      <vt:lpstr>Les modes de gestion à long terme associés aux différentes catégories de déchets</vt:lpstr>
      <vt:lpstr>Le cycle du combustible nucléaire</vt:lpstr>
      <vt:lpstr>La stratégie française</vt:lpstr>
      <vt:lpstr>Les enjeux matériaux : les verres</vt:lpstr>
      <vt:lpstr>La corrosion</vt:lpstr>
      <vt:lpstr>Présentation PowerPoint</vt:lpstr>
      <vt:lpstr>Les déchets HAVL</vt:lpstr>
      <vt:lpstr>Réacteurs à neutrons rapide: le Demonstrateur  ASTRID</vt:lpstr>
      <vt:lpstr>CONCLUSIONS</vt:lpstr>
      <vt:lpstr>Présentation PowerPoint</vt:lpstr>
      <vt:lpstr>Présentation PowerPoint</vt:lpstr>
      <vt:lpstr>Les filières de gestion existantes</vt:lpstr>
      <vt:lpstr>Présentation PowerPoint</vt:lpstr>
      <vt:lpstr>Présentation PowerPoint</vt:lpstr>
      <vt:lpstr>Le CSA :  une installation industrielle prévue pour  une exploitation sur une trentaine d’années</vt:lpstr>
      <vt:lpstr>Présentation PowerPoint</vt:lpstr>
      <vt:lpstr>Présentation PowerPoint</vt:lpstr>
      <vt:lpstr>Les filières de gestion à mettre en place</vt:lpstr>
      <vt:lpstr>Présentation PowerPoint</vt:lpstr>
      <vt:lpstr>Présentation PowerPoint</vt:lpstr>
      <vt:lpstr>Présentation PowerPoint</vt:lpstr>
      <vt:lpstr>Les prochaines étapes</vt:lpstr>
      <vt:lpstr>Présentation PowerPoint</vt:lpstr>
      <vt:lpstr>Les filières de gestion à mettre en place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BRECHET Yves</dc:creator>
  <cp:lastModifiedBy>Jean Claude Derniame</cp:lastModifiedBy>
  <cp:revision>17</cp:revision>
  <dcterms:created xsi:type="dcterms:W3CDTF">2015-11-21T20:26:11Z</dcterms:created>
  <dcterms:modified xsi:type="dcterms:W3CDTF">2016-01-23T18:09:52Z</dcterms:modified>
</cp:coreProperties>
</file>